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709" r:id="rId6"/>
    <p:sldId id="381" r:id="rId7"/>
    <p:sldId id="681" r:id="rId8"/>
    <p:sldId id="702" r:id="rId9"/>
    <p:sldId id="674" r:id="rId10"/>
    <p:sldId id="706" r:id="rId11"/>
    <p:sldId id="642" r:id="rId12"/>
    <p:sldId id="668" r:id="rId13"/>
    <p:sldId id="669" r:id="rId14"/>
    <p:sldId id="640" r:id="rId15"/>
    <p:sldId id="683" r:id="rId16"/>
    <p:sldId id="690" r:id="rId17"/>
    <p:sldId id="711" r:id="rId18"/>
    <p:sldId id="684" r:id="rId19"/>
    <p:sldId id="543" r:id="rId20"/>
    <p:sldId id="710" r:id="rId21"/>
    <p:sldId id="694" r:id="rId22"/>
    <p:sldId id="616" r:id="rId23"/>
    <p:sldId id="712" r:id="rId24"/>
    <p:sldId id="707" r:id="rId25"/>
    <p:sldId id="713" r:id="rId26"/>
  </p:sldIdLst>
  <p:sldSz cx="9144000" cy="6858000" type="screen4x3"/>
  <p:notesSz cx="68834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F00"/>
    <a:srgbClr val="898689"/>
    <a:srgbClr val="50280F"/>
    <a:srgbClr val="010C12"/>
    <a:srgbClr val="6F6F6F"/>
    <a:srgbClr val="0098C5"/>
    <a:srgbClr val="FF9900"/>
    <a:srgbClr val="585759"/>
    <a:srgbClr val="50250D"/>
    <a:srgbClr val="502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8291" autoAdjust="0"/>
  </p:normalViewPr>
  <p:slideViewPr>
    <p:cSldViewPr snapToGrid="0" snapToObjects="1">
      <p:cViewPr>
        <p:scale>
          <a:sx n="90" d="100"/>
          <a:sy n="90" d="100"/>
        </p:scale>
        <p:origin x="-1530" y="-474"/>
      </p:cViewPr>
      <p:guideLst>
        <p:guide orient="horz" pos="2159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2014/15 EFF Capital Budget (excl. R1.7Bn EFF Utility  Services)</a:t>
            </a:r>
            <a:endParaRPr lang="en-US" sz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7.7437391813735143E-2"/>
          <c:y val="1.3170074783354968E-2"/>
        </c:manualLayout>
      </c:layout>
      <c:overlay val="0"/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Sheet2!$B$20</c:f>
              <c:strCache>
                <c:ptCount val="1"/>
                <c:pt idx="0">
                  <c:v>2013/14 EFF Capital Budget</c:v>
                </c:pt>
              </c:strCache>
            </c:strRef>
          </c:tx>
          <c:dLbls>
            <c:dLbl>
              <c:idx val="0"/>
              <c:layout>
                <c:manualLayout>
                  <c:x val="3.7641871237584855E-2"/>
                  <c:y val="-7.16177726227053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9003730884342588E-2"/>
                  <c:y val="5.5255676987738421E-3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Century Gothic" panose="020B0502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788671008825845E-2"/>
                  <c:y val="-5.74203631691318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2200714489715221E-3"/>
                  <c:y val="-8.928842231807307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8.3189027072364141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7409693350353597E-2"/>
                  <c:y val="0.130095318800073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7742182619457442"/>
                  <c:y val="-9.09655313763461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5.4761967633240656E-2"/>
                  <c:y val="0.111214227877279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8.1255311593815174E-2"/>
                  <c:y val="0.1114341201048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11157508778244823"/>
                  <c:y val="7.06561749505759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24967739559395694"/>
                  <c:y val="3.57029612153307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1045092347899927"/>
                  <c:y val="3.51687402863699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>
                    <a:latin typeface="Century Gothic" panose="020B0502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Sheet2!$A$21:$A$32</c:f>
              <c:strCache>
                <c:ptCount val="12"/>
                <c:pt idx="0">
                  <c:v>City Manager</c:v>
                </c:pt>
                <c:pt idx="1">
                  <c:v>Community Services</c:v>
                </c:pt>
                <c:pt idx="2">
                  <c:v>Transport for Cape Town</c:v>
                </c:pt>
                <c:pt idx="3">
                  <c:v>Compliance &amp; Auxiliary Services</c:v>
                </c:pt>
                <c:pt idx="4">
                  <c:v>Finance</c:v>
                </c:pt>
                <c:pt idx="5">
                  <c:v>Social Dev &amp; Early Childhood Development</c:v>
                </c:pt>
                <c:pt idx="6">
                  <c:v>Corporate Services</c:v>
                </c:pt>
                <c:pt idx="7">
                  <c:v>City Health</c:v>
                </c:pt>
                <c:pt idx="8">
                  <c:v>Safety &amp; Security</c:v>
                </c:pt>
                <c:pt idx="9">
                  <c:v>Human Settlements</c:v>
                </c:pt>
                <c:pt idx="10">
                  <c:v>Economic, Environment &amp; Spatial Planning</c:v>
                </c:pt>
                <c:pt idx="11">
                  <c:v>Tourism, Events &amp; Marketing</c:v>
                </c:pt>
              </c:strCache>
            </c:strRef>
          </c:cat>
          <c:val>
            <c:numRef>
              <c:f>Sheet2!$B$21:$B$32</c:f>
              <c:numCache>
                <c:formatCode>_(* #,##0.00_);_(* \(#,##0.00\);_(* "-"??_);_(@_)</c:formatCode>
                <c:ptCount val="12"/>
                <c:pt idx="0">
                  <c:v>6295306</c:v>
                </c:pt>
                <c:pt idx="1">
                  <c:v>60618033</c:v>
                </c:pt>
                <c:pt idx="2">
                  <c:v>125562626</c:v>
                </c:pt>
                <c:pt idx="3">
                  <c:v>2922682</c:v>
                </c:pt>
                <c:pt idx="4">
                  <c:v>48486062</c:v>
                </c:pt>
                <c:pt idx="5">
                  <c:v>16088803</c:v>
                </c:pt>
                <c:pt idx="6">
                  <c:v>310013589</c:v>
                </c:pt>
                <c:pt idx="7">
                  <c:v>10335899</c:v>
                </c:pt>
                <c:pt idx="8">
                  <c:v>66673878</c:v>
                </c:pt>
                <c:pt idx="9">
                  <c:v>22423290</c:v>
                </c:pt>
                <c:pt idx="10">
                  <c:v>46992747</c:v>
                </c:pt>
                <c:pt idx="11">
                  <c:v>37518466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ZA" sz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Community Services </a:t>
            </a:r>
          </a:p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ZA" sz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2014/15 EFF Capital Budget</a:t>
            </a:r>
            <a:endParaRPr lang="en-ZA" sz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26180094786729857"/>
          <c:y val="2.2630831151428176E-2"/>
        </c:manualLayout>
      </c:layout>
      <c:overlay val="0"/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'[Chart in Microsoft PowerPoint]Sheet2'!$E$14</c:f>
              <c:strCache>
                <c:ptCount val="1"/>
                <c:pt idx="0">
                  <c:v>2014/15 EFF Capital Budget</c:v>
                </c:pt>
              </c:strCache>
            </c:strRef>
          </c:tx>
          <c:dLbls>
            <c:dLbl>
              <c:idx val="0"/>
              <c:layout>
                <c:manualLayout>
                  <c:x val="8.1115547760321427E-2"/>
                  <c:y val="3.55984161982104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9425665081553842E-2"/>
                  <c:y val="-2.762654257922572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698585662574169"/>
                  <c:y val="-3.704714578294353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 b="0">
                    <a:latin typeface="Century Gothic" panose="020B0502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'[Chart in Microsoft PowerPoint]Sheet2'!$D$15:$D$17</c:f>
              <c:strCache>
                <c:ptCount val="3"/>
                <c:pt idx="0">
                  <c:v>City Parks</c:v>
                </c:pt>
                <c:pt idx="1">
                  <c:v>Library and Information Services</c:v>
                </c:pt>
                <c:pt idx="2">
                  <c:v>Sport, Recreation and Amenities</c:v>
                </c:pt>
              </c:strCache>
            </c:strRef>
          </c:cat>
          <c:val>
            <c:numRef>
              <c:f>'[Chart in Microsoft PowerPoint]Sheet2'!$E$15:$E$17</c:f>
              <c:numCache>
                <c:formatCode>_(* #,##0_);_(* \(#,##0\);_(* "-"_);_(@_)</c:formatCode>
                <c:ptCount val="3"/>
                <c:pt idx="0">
                  <c:v>9752752</c:v>
                </c:pt>
                <c:pt idx="1">
                  <c:v>18963252</c:v>
                </c:pt>
                <c:pt idx="2">
                  <c:v>31902029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Sheet5!$A$2</c:f>
              <c:strCache>
                <c:ptCount val="1"/>
                <c:pt idx="0">
                  <c:v>CGD</c:v>
                </c:pt>
              </c:strCache>
            </c:strRef>
          </c:tx>
          <c:cat>
            <c:strRef>
              <c:f>Sheet5!$B$1:$J$1</c:f>
              <c:strCache>
                <c:ptCount val="9"/>
                <c:pt idx="0">
                  <c:v>Budget 2011/12</c:v>
                </c:pt>
                <c:pt idx="1">
                  <c:v>Budget 2012/13</c:v>
                </c:pt>
                <c:pt idx="2">
                  <c:v>Budget 2013/14</c:v>
                </c:pt>
                <c:pt idx="3">
                  <c:v>Current 2014/15</c:v>
                </c:pt>
                <c:pt idx="4">
                  <c:v>Proposed Provision 2015/16</c:v>
                </c:pt>
                <c:pt idx="5">
                  <c:v>Proposed Provision 2016/17</c:v>
                </c:pt>
                <c:pt idx="6">
                  <c:v>Proposed Provision 2017/18</c:v>
                </c:pt>
                <c:pt idx="7">
                  <c:v>Proposed Provision 2018/19</c:v>
                </c:pt>
                <c:pt idx="8">
                  <c:v>Proposed Provision 2019/20</c:v>
                </c:pt>
              </c:strCache>
            </c:strRef>
          </c:cat>
          <c:val>
            <c:numRef>
              <c:f>Sheet5!$B$2:$J$2</c:f>
              <c:numCache>
                <c:formatCode>#,##0_ ;\-#,##0\ </c:formatCode>
                <c:ptCount val="9"/>
                <c:pt idx="0">
                  <c:v>95917949</c:v>
                </c:pt>
                <c:pt idx="1">
                  <c:v>120917258</c:v>
                </c:pt>
                <c:pt idx="2">
                  <c:v>124955957</c:v>
                </c:pt>
                <c:pt idx="3">
                  <c:v>132703834</c:v>
                </c:pt>
                <c:pt idx="4">
                  <c:v>73617054</c:v>
                </c:pt>
                <c:pt idx="5">
                  <c:v>76471628</c:v>
                </c:pt>
                <c:pt idx="6">
                  <c:v>53640000</c:v>
                </c:pt>
                <c:pt idx="7">
                  <c:v>71000000</c:v>
                </c:pt>
                <c:pt idx="8">
                  <c:v>60500000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Sheet5!$A$3</c:f>
              <c:strCache>
                <c:ptCount val="1"/>
                <c:pt idx="0">
                  <c:v>CRR</c:v>
                </c:pt>
              </c:strCache>
            </c:strRef>
          </c:tx>
          <c:cat>
            <c:strRef>
              <c:f>Sheet5!$B$1:$J$1</c:f>
              <c:strCache>
                <c:ptCount val="9"/>
                <c:pt idx="0">
                  <c:v>Budget 2011/12</c:v>
                </c:pt>
                <c:pt idx="1">
                  <c:v>Budget 2012/13</c:v>
                </c:pt>
                <c:pt idx="2">
                  <c:v>Budget 2013/14</c:v>
                </c:pt>
                <c:pt idx="3">
                  <c:v>Current 2014/15</c:v>
                </c:pt>
                <c:pt idx="4">
                  <c:v>Proposed Provision 2015/16</c:v>
                </c:pt>
                <c:pt idx="5">
                  <c:v>Proposed Provision 2016/17</c:v>
                </c:pt>
                <c:pt idx="6">
                  <c:v>Proposed Provision 2017/18</c:v>
                </c:pt>
                <c:pt idx="7">
                  <c:v>Proposed Provision 2018/19</c:v>
                </c:pt>
                <c:pt idx="8">
                  <c:v>Proposed Provision 2019/20</c:v>
                </c:pt>
              </c:strCache>
            </c:strRef>
          </c:cat>
          <c:val>
            <c:numRef>
              <c:f>Sheet5!$B$3:$J$3</c:f>
              <c:numCache>
                <c:formatCode>#,##0_ ;\-#,##0\ </c:formatCode>
                <c:ptCount val="9"/>
                <c:pt idx="0">
                  <c:v>14552161</c:v>
                </c:pt>
                <c:pt idx="1">
                  <c:v>13810896</c:v>
                </c:pt>
                <c:pt idx="2">
                  <c:v>26564147</c:v>
                </c:pt>
                <c:pt idx="3">
                  <c:v>44040336</c:v>
                </c:pt>
                <c:pt idx="4">
                  <c:v>28042274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Sheet5!$A$4</c:f>
              <c:strCache>
                <c:ptCount val="1"/>
                <c:pt idx="0">
                  <c:v>EFF</c:v>
                </c:pt>
              </c:strCache>
            </c:strRef>
          </c:tx>
          <c:cat>
            <c:strRef>
              <c:f>Sheet5!$B$1:$J$1</c:f>
              <c:strCache>
                <c:ptCount val="9"/>
                <c:pt idx="0">
                  <c:v>Budget 2011/12</c:v>
                </c:pt>
                <c:pt idx="1">
                  <c:v>Budget 2012/13</c:v>
                </c:pt>
                <c:pt idx="2">
                  <c:v>Budget 2013/14</c:v>
                </c:pt>
                <c:pt idx="3">
                  <c:v>Current 2014/15</c:v>
                </c:pt>
                <c:pt idx="4">
                  <c:v>Proposed Provision 2015/16</c:v>
                </c:pt>
                <c:pt idx="5">
                  <c:v>Proposed Provision 2016/17</c:v>
                </c:pt>
                <c:pt idx="6">
                  <c:v>Proposed Provision 2017/18</c:v>
                </c:pt>
                <c:pt idx="7">
                  <c:v>Proposed Provision 2018/19</c:v>
                </c:pt>
                <c:pt idx="8">
                  <c:v>Proposed Provision 2019/20</c:v>
                </c:pt>
              </c:strCache>
            </c:strRef>
          </c:cat>
          <c:val>
            <c:numRef>
              <c:f>Sheet5!$B$4:$J$4</c:f>
              <c:numCache>
                <c:formatCode>#,##0_ ;\-#,##0\ </c:formatCode>
                <c:ptCount val="9"/>
                <c:pt idx="0">
                  <c:v>48501636</c:v>
                </c:pt>
                <c:pt idx="1">
                  <c:v>37992449</c:v>
                </c:pt>
                <c:pt idx="2">
                  <c:v>49905600</c:v>
                </c:pt>
                <c:pt idx="3">
                  <c:v>65618033</c:v>
                </c:pt>
                <c:pt idx="4">
                  <c:v>41573576</c:v>
                </c:pt>
                <c:pt idx="5">
                  <c:v>42573576</c:v>
                </c:pt>
                <c:pt idx="6">
                  <c:v>42573576</c:v>
                </c:pt>
                <c:pt idx="7">
                  <c:v>42573576</c:v>
                </c:pt>
                <c:pt idx="8">
                  <c:v>36332241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Sheet5!$A$5</c:f>
              <c:strCache>
                <c:ptCount val="1"/>
                <c:pt idx="0">
                  <c:v>REVENUE</c:v>
                </c:pt>
              </c:strCache>
            </c:strRef>
          </c:tx>
          <c:cat>
            <c:strRef>
              <c:f>Sheet5!$B$1:$J$1</c:f>
              <c:strCache>
                <c:ptCount val="9"/>
                <c:pt idx="0">
                  <c:v>Budget 2011/12</c:v>
                </c:pt>
                <c:pt idx="1">
                  <c:v>Budget 2012/13</c:v>
                </c:pt>
                <c:pt idx="2">
                  <c:v>Budget 2013/14</c:v>
                </c:pt>
                <c:pt idx="3">
                  <c:v>Current 2014/15</c:v>
                </c:pt>
                <c:pt idx="4">
                  <c:v>Proposed Provision 2015/16</c:v>
                </c:pt>
                <c:pt idx="5">
                  <c:v>Proposed Provision 2016/17</c:v>
                </c:pt>
                <c:pt idx="6">
                  <c:v>Proposed Provision 2017/18</c:v>
                </c:pt>
                <c:pt idx="7">
                  <c:v>Proposed Provision 2018/19</c:v>
                </c:pt>
                <c:pt idx="8">
                  <c:v>Proposed Provision 2019/20</c:v>
                </c:pt>
              </c:strCache>
            </c:strRef>
          </c:cat>
          <c:val>
            <c:numRef>
              <c:f>Sheet5!$B$5:$J$5</c:f>
              <c:numCache>
                <c:formatCode>#,##0_ ;\-#,##0\ </c:formatCode>
                <c:ptCount val="9"/>
                <c:pt idx="0">
                  <c:v>9921020</c:v>
                </c:pt>
                <c:pt idx="1">
                  <c:v>19419208</c:v>
                </c:pt>
                <c:pt idx="2">
                  <c:v>7700491</c:v>
                </c:pt>
                <c:pt idx="3">
                  <c:v>7175001</c:v>
                </c:pt>
                <c:pt idx="4">
                  <c:v>7096500</c:v>
                </c:pt>
                <c:pt idx="5">
                  <c:v>7463510</c:v>
                </c:pt>
                <c:pt idx="6">
                  <c:v>7850340</c:v>
                </c:pt>
                <c:pt idx="7">
                  <c:v>8258060</c:v>
                </c:pt>
                <c:pt idx="8">
                  <c:v>300000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Sheet5!$A$6</c:f>
              <c:strCache>
                <c:ptCount val="1"/>
                <c:pt idx="0">
                  <c:v>GRAND TOTAL</c:v>
                </c:pt>
              </c:strCache>
            </c:strRef>
          </c:tx>
          <c:cat>
            <c:strRef>
              <c:f>Sheet5!$B$1:$J$1</c:f>
              <c:strCache>
                <c:ptCount val="9"/>
                <c:pt idx="0">
                  <c:v>Budget 2011/12</c:v>
                </c:pt>
                <c:pt idx="1">
                  <c:v>Budget 2012/13</c:v>
                </c:pt>
                <c:pt idx="2">
                  <c:v>Budget 2013/14</c:v>
                </c:pt>
                <c:pt idx="3">
                  <c:v>Current 2014/15</c:v>
                </c:pt>
                <c:pt idx="4">
                  <c:v>Proposed Provision 2015/16</c:v>
                </c:pt>
                <c:pt idx="5">
                  <c:v>Proposed Provision 2016/17</c:v>
                </c:pt>
                <c:pt idx="6">
                  <c:v>Proposed Provision 2017/18</c:v>
                </c:pt>
                <c:pt idx="7">
                  <c:v>Proposed Provision 2018/19</c:v>
                </c:pt>
                <c:pt idx="8">
                  <c:v>Proposed Provision 2019/20</c:v>
                </c:pt>
              </c:strCache>
            </c:strRef>
          </c:cat>
          <c:val>
            <c:numRef>
              <c:f>Sheet5!$B$6:$J$6</c:f>
              <c:numCache>
                <c:formatCode>#,##0_ ;\-#,##0\ </c:formatCode>
                <c:ptCount val="9"/>
                <c:pt idx="0">
                  <c:v>168892766</c:v>
                </c:pt>
                <c:pt idx="1">
                  <c:v>192139811</c:v>
                </c:pt>
                <c:pt idx="2">
                  <c:v>209126195</c:v>
                </c:pt>
                <c:pt idx="3">
                  <c:v>249537204</c:v>
                </c:pt>
                <c:pt idx="4">
                  <c:v>150329404</c:v>
                </c:pt>
                <c:pt idx="5">
                  <c:v>126508714</c:v>
                </c:pt>
                <c:pt idx="6">
                  <c:v>104063916</c:v>
                </c:pt>
                <c:pt idx="7">
                  <c:v>121831636</c:v>
                </c:pt>
                <c:pt idx="8">
                  <c:v>97132241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130176"/>
        <c:axId val="330131712"/>
      </c:lineChart>
      <c:catAx>
        <c:axId val="330130176"/>
        <c:scaling>
          <c:orientation val="minMax"/>
        </c:scaling>
        <c:delete val="0"/>
        <c:axPos val="b"/>
        <c:majorTickMark val="none"/>
        <c:minorTickMark val="none"/>
        <c:tickLblPos val="nextTo"/>
        <c:crossAx val="330131712"/>
        <c:crosses val="autoZero"/>
        <c:auto val="1"/>
        <c:lblAlgn val="ctr"/>
        <c:lblOffset val="100"/>
        <c:noMultiLvlLbl val="0"/>
      </c:catAx>
      <c:valAx>
        <c:axId val="330131712"/>
        <c:scaling>
          <c:orientation val="minMax"/>
        </c:scaling>
        <c:delete val="0"/>
        <c:axPos val="l"/>
        <c:majorGridlines/>
        <c:numFmt formatCode="#,##0_ ;\-#,##0\ " sourceLinked="1"/>
        <c:majorTickMark val="none"/>
        <c:minorTickMark val="none"/>
        <c:tickLblPos val="nextTo"/>
        <c:crossAx val="3301301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7.2533902012248463E-2"/>
                  <c:y val="0.259161563137941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1115485564304463E-2"/>
                  <c:y val="8.29071886847477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8300306211723524E-2"/>
                  <c:y val="-8.62150043744531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667290026246719"/>
                  <c:y val="-4.914698162729659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Sheet3!$E$15:$H$15</c:f>
              <c:strCache>
                <c:ptCount val="4"/>
                <c:pt idx="0">
                  <c:v>CGD</c:v>
                </c:pt>
                <c:pt idx="1">
                  <c:v>CRR</c:v>
                </c:pt>
                <c:pt idx="2">
                  <c:v>EFF</c:v>
                </c:pt>
                <c:pt idx="3">
                  <c:v>REVENUE</c:v>
                </c:pt>
              </c:strCache>
            </c:strRef>
          </c:cat>
          <c:val>
            <c:numRef>
              <c:f>Sheet3!$E$16:$H$16</c:f>
              <c:numCache>
                <c:formatCode>_ * #,##0_ ;_ * \-#,##0_ ;_ * "-"??_ ;_ @_ </c:formatCode>
                <c:ptCount val="4"/>
                <c:pt idx="0">
                  <c:v>144565607</c:v>
                </c:pt>
                <c:pt idx="1">
                  <c:v>42282259</c:v>
                </c:pt>
                <c:pt idx="2">
                  <c:v>60618033</c:v>
                </c:pt>
                <c:pt idx="3">
                  <c:v>7005001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200" b="0">
                <a:latin typeface="Century Gothic" panose="020B0502020202020204" pitchFamily="34" charset="0"/>
              </a:defRPr>
            </a:pPr>
            <a:r>
              <a:rPr lang="en-ZA" sz="1200" b="0" dirty="0">
                <a:latin typeface="Century Gothic" panose="020B0502020202020204" pitchFamily="34" charset="0"/>
              </a:rPr>
              <a:t>No of Staff per Org Unit</a:t>
            </a:r>
          </a:p>
          <a:p>
            <a:pPr>
              <a:defRPr sz="1200" b="0">
                <a:latin typeface="Century Gothic" panose="020B0502020202020204" pitchFamily="34" charset="0"/>
              </a:defRPr>
            </a:pPr>
            <a:r>
              <a:rPr lang="en-ZA" sz="1200" b="0" dirty="0">
                <a:latin typeface="Century Gothic" panose="020B0502020202020204" pitchFamily="34" charset="0"/>
              </a:rPr>
              <a:t>Community Services vs City of Cape Town </a:t>
            </a:r>
          </a:p>
          <a:p>
            <a:pPr>
              <a:defRPr sz="1200" b="0">
                <a:latin typeface="Century Gothic" panose="020B0502020202020204" pitchFamily="34" charset="0"/>
              </a:defRPr>
            </a:pPr>
            <a:r>
              <a:rPr lang="en-ZA" sz="1200" b="0" dirty="0">
                <a:latin typeface="Century Gothic" panose="020B0502020202020204" pitchFamily="34" charset="0"/>
              </a:rPr>
              <a:t>2003 -2014</a:t>
            </a:r>
          </a:p>
        </c:rich>
      </c:tx>
      <c:layout>
        <c:manualLayout>
          <c:xMode val="edge"/>
          <c:yMode val="edge"/>
          <c:x val="0.3851438107615674"/>
          <c:y val="4.93827160493827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638390800690878"/>
          <c:y val="5.4196558763487897E-2"/>
          <c:w val="0.70857871264413064"/>
          <c:h val="0.6505327328980380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Sheet1!$A$42</c:f>
              <c:strCache>
                <c:ptCount val="1"/>
                <c:pt idx="0">
                  <c:v>Community Services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cat>
            <c:strRef>
              <c:f>Sheet1!$B$41:$M$41</c:f>
              <c:strCache>
                <c:ptCount val="12"/>
                <c:pt idx="0">
                  <c:v>Yr 2003</c:v>
                </c:pt>
                <c:pt idx="1">
                  <c:v>Yr 2004</c:v>
                </c:pt>
                <c:pt idx="2">
                  <c:v>Yr 2005</c:v>
                </c:pt>
                <c:pt idx="3">
                  <c:v>Yr 2006</c:v>
                </c:pt>
                <c:pt idx="4">
                  <c:v>Yr 2007</c:v>
                </c:pt>
                <c:pt idx="5">
                  <c:v>Yr 2008</c:v>
                </c:pt>
                <c:pt idx="6">
                  <c:v>Yr 2009</c:v>
                </c:pt>
                <c:pt idx="7">
                  <c:v>Yr 2010</c:v>
                </c:pt>
                <c:pt idx="8">
                  <c:v>Yr 2011</c:v>
                </c:pt>
                <c:pt idx="9">
                  <c:v>Yr 2012</c:v>
                </c:pt>
                <c:pt idx="10">
                  <c:v>Yr 2013</c:v>
                </c:pt>
                <c:pt idx="11">
                  <c:v>Yr 2014</c:v>
                </c:pt>
              </c:strCache>
            </c:strRef>
          </c:cat>
          <c:val>
            <c:numRef>
              <c:f>Sheet1!$B$42:$M$42</c:f>
              <c:numCache>
                <c:formatCode>#,##0</c:formatCode>
                <c:ptCount val="12"/>
                <c:pt idx="0">
                  <c:v>4694</c:v>
                </c:pt>
                <c:pt idx="1">
                  <c:v>4447</c:v>
                </c:pt>
                <c:pt idx="2">
                  <c:v>4241</c:v>
                </c:pt>
                <c:pt idx="3">
                  <c:v>4064</c:v>
                </c:pt>
                <c:pt idx="4">
                  <c:v>3921</c:v>
                </c:pt>
                <c:pt idx="5">
                  <c:v>3816</c:v>
                </c:pt>
                <c:pt idx="6">
                  <c:v>3708</c:v>
                </c:pt>
                <c:pt idx="7">
                  <c:v>3669</c:v>
                </c:pt>
                <c:pt idx="8">
                  <c:v>3716</c:v>
                </c:pt>
                <c:pt idx="9">
                  <c:v>3729</c:v>
                </c:pt>
                <c:pt idx="10">
                  <c:v>3668</c:v>
                </c:pt>
                <c:pt idx="11">
                  <c:v>3634</c:v>
                </c:pt>
              </c:numCache>
            </c:numRef>
          </c:val>
        </c:ser>
        <c:ser>
          <c:idx val="3"/>
          <c:order val="1"/>
          <c:tx>
            <c:strRef>
              <c:f>Sheet1!$A$43</c:f>
              <c:strCache>
                <c:ptCount val="1"/>
                <c:pt idx="0">
                  <c:v>City of Cape Town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cat>
            <c:strRef>
              <c:f>Sheet1!$B$41:$M$41</c:f>
              <c:strCache>
                <c:ptCount val="12"/>
                <c:pt idx="0">
                  <c:v>Yr 2003</c:v>
                </c:pt>
                <c:pt idx="1">
                  <c:v>Yr 2004</c:v>
                </c:pt>
                <c:pt idx="2">
                  <c:v>Yr 2005</c:v>
                </c:pt>
                <c:pt idx="3">
                  <c:v>Yr 2006</c:v>
                </c:pt>
                <c:pt idx="4">
                  <c:v>Yr 2007</c:v>
                </c:pt>
                <c:pt idx="5">
                  <c:v>Yr 2008</c:v>
                </c:pt>
                <c:pt idx="6">
                  <c:v>Yr 2009</c:v>
                </c:pt>
                <c:pt idx="7">
                  <c:v>Yr 2010</c:v>
                </c:pt>
                <c:pt idx="8">
                  <c:v>Yr 2011</c:v>
                </c:pt>
                <c:pt idx="9">
                  <c:v>Yr 2012</c:v>
                </c:pt>
                <c:pt idx="10">
                  <c:v>Yr 2013</c:v>
                </c:pt>
                <c:pt idx="11">
                  <c:v>Yr 2014</c:v>
                </c:pt>
              </c:strCache>
            </c:strRef>
          </c:cat>
          <c:val>
            <c:numRef>
              <c:f>Sheet1!$B$43:$M$43</c:f>
              <c:numCache>
                <c:formatCode>#,##0</c:formatCode>
                <c:ptCount val="12"/>
                <c:pt idx="0">
                  <c:v>18573</c:v>
                </c:pt>
                <c:pt idx="1">
                  <c:v>18353</c:v>
                </c:pt>
                <c:pt idx="2">
                  <c:v>19753</c:v>
                </c:pt>
                <c:pt idx="3">
                  <c:v>21588</c:v>
                </c:pt>
                <c:pt idx="4">
                  <c:v>21721</c:v>
                </c:pt>
                <c:pt idx="5">
                  <c:v>22481</c:v>
                </c:pt>
                <c:pt idx="6">
                  <c:v>23470</c:v>
                </c:pt>
                <c:pt idx="7">
                  <c:v>25320</c:v>
                </c:pt>
                <c:pt idx="8">
                  <c:v>25494</c:v>
                </c:pt>
                <c:pt idx="9">
                  <c:v>26768</c:v>
                </c:pt>
                <c:pt idx="10">
                  <c:v>27642</c:v>
                </c:pt>
                <c:pt idx="11">
                  <c:v>27681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401664"/>
        <c:axId val="330403200"/>
      </c:barChart>
      <c:catAx>
        <c:axId val="330401664"/>
        <c:scaling>
          <c:orientation val="minMax"/>
        </c:scaling>
        <c:delete val="0"/>
        <c:axPos val="b"/>
        <c:majorTickMark val="none"/>
        <c:minorTickMark val="none"/>
        <c:tickLblPos val="nextTo"/>
        <c:crossAx val="330403200"/>
        <c:crosses val="autoZero"/>
        <c:auto val="1"/>
        <c:lblAlgn val="ctr"/>
        <c:lblOffset val="100"/>
        <c:noMultiLvlLbl val="0"/>
      </c:catAx>
      <c:valAx>
        <c:axId val="3304032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>
                    <a:latin typeface="Century Gothic" panose="020B0502020202020204" pitchFamily="34" charset="0"/>
                  </a:defRPr>
                </a:pPr>
                <a:r>
                  <a:rPr lang="en-ZA" b="0" dirty="0">
                    <a:latin typeface="Century Gothic" panose="020B0502020202020204" pitchFamily="34" charset="0"/>
                  </a:rPr>
                  <a:t>No. of Staff</a:t>
                </a:r>
              </a:p>
            </c:rich>
          </c:tx>
          <c:layout>
            <c:manualLayout>
              <c:xMode val="edge"/>
              <c:yMode val="edge"/>
              <c:x val="6.9410740815941369E-2"/>
              <c:y val="0.39127700383605896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304016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>
                <a:latin typeface="Century Gothic" panose="020B0502020202020204" pitchFamily="34" charset="0"/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334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450" y="0"/>
            <a:ext cx="298334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E68B8-7BFC-4B82-8724-CBC05C9F7188}" type="datetimeFigureOut">
              <a:rPr lang="en-ZA" smtClean="0"/>
              <a:t>2015/02/04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9113"/>
            <a:ext cx="298334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450" y="9409113"/>
            <a:ext cx="298334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4B875-B257-42F5-91C4-3E3F49F5DAB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2492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80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002" y="0"/>
            <a:ext cx="298280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136B7-2151-9849-8D65-E0859731AC38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8280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002" y="9408981"/>
            <a:ext cx="298280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0B886-B516-EE4C-86E6-93A16B5DA0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9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96B06F49-1672-4973-A5EE-A0D1F24E5E94}" type="slidenum">
              <a:rPr lang="en-GB" altLang="en-US" sz="1400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6</a:t>
            </a:fld>
            <a:endParaRPr lang="en-GB" altLang="en-US" sz="1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6257029-A983-407C-ACD2-22E9A9F84580}" type="slidenum">
              <a:rPr lang="en-GB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1836" indent="-2853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1286" indent="-2282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7800" indent="-2282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314" indent="-2282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0828" indent="-2282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7342" indent="-2282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3857" indent="-2282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0371" indent="-2282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ED4176-551F-4F3D-A3EA-11692A3C55EC}" type="slidenum">
              <a:rPr lang="en-GB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1836" indent="-2853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1286" indent="-2282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7800" indent="-2282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314" indent="-2282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0828" indent="-2282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7342" indent="-2282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3857" indent="-2282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0371" indent="-2282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BA77FB7-25E9-48F2-9E96-C734156F9BCD}" type="slidenum">
              <a:rPr lang="en-GB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74C0B93-667D-468C-AD26-28BC9E010327}" type="slidenum">
              <a:rPr lang="en-GB" altLang="en-US" sz="1200" smtClean="0"/>
              <a:pPr eaLnBrk="1" hangingPunct="1"/>
              <a:t>11</a:t>
            </a:fld>
            <a:endParaRPr lang="en-GB" altLang="en-US" sz="12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B886-B516-EE4C-86E6-93A16B5DA06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6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3A80DC0-C4D1-E849-95F1-E29CDD0699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41108"/>
            <a:ext cx="9144000" cy="3430541"/>
          </a:xfrm>
          <a:prstGeom prst="rect">
            <a:avLst/>
          </a:prstGeom>
          <a:solidFill>
            <a:srgbClr val="0098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03230" y="3869215"/>
            <a:ext cx="7772400" cy="521992"/>
          </a:xfrm>
          <a:noFill/>
        </p:spPr>
        <p:txBody>
          <a:bodyPr>
            <a:normAutofit/>
          </a:bodyPr>
          <a:lstStyle>
            <a:lvl1pPr>
              <a:defRPr b="1"/>
            </a:lvl1pPr>
          </a:lstStyle>
          <a:p>
            <a:pPr algn="r"/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PRESENTATION TITLE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9030" y="4530328"/>
            <a:ext cx="7086600" cy="509277"/>
          </a:xfrm>
          <a:noFill/>
        </p:spPr>
        <p:txBody>
          <a:bodyPr anchor="ctr">
            <a:normAutofit/>
          </a:bodyPr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800" dirty="0" smtClean="0">
                <a:solidFill>
                  <a:schemeClr val="bg1"/>
                </a:solidFill>
                <a:latin typeface="Century Gothic"/>
                <a:cs typeface="Century Gothic"/>
              </a:rPr>
              <a:t>Directorate / Department Name | Date</a:t>
            </a:r>
            <a:endParaRPr lang="en-US" sz="1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CCT_Logo_Ex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9979"/>
            <a:ext cx="5257068" cy="2044416"/>
          </a:xfrm>
          <a:prstGeom prst="rect">
            <a:avLst/>
          </a:prstGeom>
        </p:spPr>
      </p:pic>
      <p:pic>
        <p:nvPicPr>
          <p:cNvPr id="9" name="Picture 8" descr="PO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540"/>
            <a:ext cx="8575630" cy="4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3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6425"/>
            <a:ext cx="4038600" cy="443211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6425"/>
            <a:ext cx="4038600" cy="443211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27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929"/>
            <a:ext cx="4040188" cy="64209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5691"/>
            <a:ext cx="4040188" cy="376190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425929"/>
            <a:ext cx="4041775" cy="64209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065691"/>
            <a:ext cx="4041775" cy="376190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74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4"/>
            <a:ext cx="9144000" cy="6857999"/>
          </a:xfrm>
          <a:prstGeom prst="rect">
            <a:avLst/>
          </a:prstGeom>
          <a:solidFill>
            <a:srgbClr val="DC4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00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41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65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62" y="3427413"/>
            <a:ext cx="9144000" cy="3430612"/>
          </a:xfrm>
          <a:prstGeom prst="rect">
            <a:avLst/>
          </a:prstGeom>
          <a:solidFill>
            <a:srgbClr val="BAC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CT_Logo_Ex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9979"/>
            <a:ext cx="5257068" cy="204441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14401" y="4162568"/>
            <a:ext cx="7383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pic>
        <p:nvPicPr>
          <p:cNvPr id="1026" name="Picture 2" descr="C:\Users\cavenant\AppData\Local\Microsoft\Windows\Temporary Internet Files\Content.Outlook\NDPO0HNZ\POL_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" y="5884864"/>
            <a:ext cx="8727744" cy="5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6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371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463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99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649"/>
            <a:ext cx="8229600" cy="4609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1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173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9262E-CA51-4D87-A23E-6C0436DAB99A}" type="datetimeFigureOut">
              <a:rPr lang="en-GB" altLang="en-US"/>
              <a:pPr>
                <a:defRPr/>
              </a:pPr>
              <a:t>04/02/2015</a:t>
            </a:fld>
            <a:endParaRPr lang="en-GB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60B14-4CF1-4AA8-8095-151A9339239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3730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62" y="26"/>
            <a:ext cx="9144000" cy="6857999"/>
          </a:xfrm>
          <a:prstGeom prst="rect">
            <a:avLst/>
          </a:prstGeom>
          <a:solidFill>
            <a:srgbClr val="BAC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3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32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62" y="26"/>
            <a:ext cx="9144000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08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23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4"/>
            <a:ext cx="9144000" cy="6857999"/>
          </a:xfrm>
          <a:prstGeom prst="rect">
            <a:avLst/>
          </a:prstGeom>
          <a:solidFill>
            <a:srgbClr val="0493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4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09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4"/>
            <a:ext cx="9144000" cy="685799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26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649"/>
            <a:ext cx="8229600" cy="4595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9" y="5987814"/>
            <a:ext cx="1917627" cy="74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94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49" r:id="rId3"/>
    <p:sldLayoutId id="2147483656" r:id="rId4"/>
    <p:sldLayoutId id="2147483664" r:id="rId5"/>
    <p:sldLayoutId id="2147483665" r:id="rId6"/>
    <p:sldLayoutId id="2147483657" r:id="rId7"/>
    <p:sldLayoutId id="2147483658" r:id="rId8"/>
    <p:sldLayoutId id="2147483659" r:id="rId9"/>
    <p:sldLayoutId id="2147483652" r:id="rId10"/>
    <p:sldLayoutId id="2147483653" r:id="rId11"/>
    <p:sldLayoutId id="2147483660" r:id="rId12"/>
    <p:sldLayoutId id="2147483663" r:id="rId13"/>
    <p:sldLayoutId id="2147483667" r:id="rId14"/>
    <p:sldLayoutId id="2147483666" r:id="rId15"/>
    <p:sldLayoutId id="2147483662" r:id="rId16"/>
    <p:sldLayoutId id="2147483668" r:id="rId17"/>
    <p:sldLayoutId id="2147483670" r:id="rId18"/>
    <p:sldLayoutId id="2147483693" r:id="rId19"/>
    <p:sldLayoutId id="2147483694" r:id="rId20"/>
    <p:sldLayoutId id="2147483699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rc.ac.za/uploads/pageContent/3896/SANHANES-1%20Report%20%20Launch%20Presentation%20%206%20August%202013%20FINAL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3083"/>
            <a:ext cx="9144000" cy="3430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441108"/>
            <a:ext cx="9144000" cy="3430541"/>
          </a:xfrm>
          <a:prstGeom prst="rect">
            <a:avLst/>
          </a:prstGeom>
          <a:solidFill>
            <a:srgbClr val="0098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733" y="3699952"/>
            <a:ext cx="6453491" cy="661113"/>
          </a:xfrm>
          <a:noFill/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Cape Town BEPP – Addressing the backlogs and future demands for Social Amenities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CCT_Logo_Ex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9979"/>
            <a:ext cx="5257068" cy="2044416"/>
          </a:xfrm>
          <a:prstGeom prst="rect">
            <a:avLst/>
          </a:prstGeom>
        </p:spPr>
      </p:pic>
      <p:pic>
        <p:nvPicPr>
          <p:cNvPr id="7" name="Picture 6" descr="P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540"/>
            <a:ext cx="8575630" cy="482477"/>
          </a:xfrm>
          <a:prstGeom prst="rect">
            <a:avLst/>
          </a:prstGeom>
        </p:spPr>
      </p:pic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Community Services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6276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4852988" y="260350"/>
            <a:ext cx="3967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ZA" altLang="en-US" sz="1800" b="1" dirty="0">
                <a:solidFill>
                  <a:schemeClr val="bg1"/>
                </a:solidFill>
              </a:rPr>
              <a:t>Municipal Multicode Sports Grounds: </a:t>
            </a:r>
          </a:p>
          <a:p>
            <a:pPr algn="ctr" eaLnBrk="1" hangingPunct="1"/>
            <a:r>
              <a:rPr lang="en-ZA" altLang="en-US" sz="1800" b="1" dirty="0">
                <a:solidFill>
                  <a:schemeClr val="bg1"/>
                </a:solidFill>
              </a:rPr>
              <a:t>Potential New Locations for 2032 </a:t>
            </a:r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21" y="0"/>
            <a:ext cx="4852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0" y="-46038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ZA" altLang="en-US" sz="2800" b="1" dirty="0">
                <a:solidFill>
                  <a:schemeClr val="bg1"/>
                </a:solidFill>
              </a:rPr>
              <a:t>Overall Social Facility Investment Guide 2032</a:t>
            </a: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51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4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276308"/>
              </p:ext>
            </p:extLst>
          </p:nvPr>
        </p:nvGraphicFramePr>
        <p:xfrm>
          <a:off x="209352" y="2162176"/>
          <a:ext cx="5756276" cy="435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rved Down Arrow 5"/>
          <p:cNvSpPr/>
          <p:nvPr/>
        </p:nvSpPr>
        <p:spPr>
          <a:xfrm rot="21390496">
            <a:off x="3381375" y="2876550"/>
            <a:ext cx="2771775" cy="60692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209352" y="388491"/>
            <a:ext cx="8424936" cy="516384"/>
          </a:xfrm>
        </p:spPr>
        <p:txBody>
          <a:bodyPr/>
          <a:lstStyle/>
          <a:p>
            <a:r>
              <a:rPr lang="en-ZA" sz="2000" dirty="0" smtClean="0"/>
              <a:t>CAPITAL BUDGET -  EFF BASE ( COMMUNITY SERVICES)</a:t>
            </a:r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0513" y="1119063"/>
            <a:ext cx="8443912" cy="1319337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en-ZA" sz="1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EFF </a:t>
            </a:r>
            <a:r>
              <a:rPr lang="en-ZA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Base allocation limits access to USDG funding due to counter-funding </a:t>
            </a:r>
            <a:r>
              <a:rPr lang="en-ZA" sz="1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requirements</a:t>
            </a:r>
            <a:endParaRPr lang="en-ZA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543537"/>
              </p:ext>
            </p:extLst>
          </p:nvPr>
        </p:nvGraphicFramePr>
        <p:xfrm>
          <a:off x="4981575" y="2083298"/>
          <a:ext cx="4019550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514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Community Services Capital Budget per Major Fund Source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13</a:t>
            </a:fld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110748"/>
              </p:ext>
            </p:extLst>
          </p:nvPr>
        </p:nvGraphicFramePr>
        <p:xfrm>
          <a:off x="285750" y="1143001"/>
          <a:ext cx="8606730" cy="4943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182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209352" y="388491"/>
            <a:ext cx="8424936" cy="516384"/>
          </a:xfrm>
        </p:spPr>
        <p:txBody>
          <a:bodyPr>
            <a:normAutofit/>
          </a:bodyPr>
          <a:lstStyle/>
          <a:p>
            <a:r>
              <a:rPr lang="en-ZA" dirty="0" smtClean="0"/>
              <a:t>2014/15 CAPITAL BUDGET per MAJOR FUND SOURCE</a:t>
            </a:r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461113"/>
              </p:ext>
            </p:extLst>
          </p:nvPr>
        </p:nvGraphicFramePr>
        <p:xfrm>
          <a:off x="647702" y="1328896"/>
          <a:ext cx="7715249" cy="309629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28773"/>
                <a:gridCol w="1206500"/>
                <a:gridCol w="1208088"/>
                <a:gridCol w="1208088"/>
                <a:gridCol w="1254125"/>
                <a:gridCol w="1209675"/>
              </a:tblGrid>
              <a:tr h="40465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Department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 CGD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 CRR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 EFF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 REVENUE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effectLst/>
                          <a:latin typeface="Century Gothic" panose="020B0502020202020204" pitchFamily="34" charset="0"/>
                        </a:rPr>
                        <a:t> Grand Total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166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  <a:latin typeface="Century Gothic" panose="020B0502020202020204" pitchFamily="34" charset="0"/>
                        </a:rPr>
                        <a:t>Projects, Strategy &amp; Support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Century Gothic" panose="020B0502020202020204" pitchFamily="34" charset="0"/>
                        </a:rPr>
                        <a:t>             266 990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 dirty="0">
                          <a:effectLst/>
                          <a:latin typeface="Century Gothic" panose="020B0502020202020204" pitchFamily="34" charset="0"/>
                        </a:rPr>
                        <a:t>             266 990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166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  <a:latin typeface="Century Gothic" panose="020B0502020202020204" pitchFamily="34" charset="0"/>
                        </a:rPr>
                        <a:t>City Parks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Century Gothic" panose="020B0502020202020204" pitchFamily="34" charset="0"/>
                        </a:rPr>
                        <a:t>        43 799 028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Century Gothic" panose="020B0502020202020204" pitchFamily="34" charset="0"/>
                        </a:rPr>
                        <a:t>        19 755 601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Century Gothic" panose="020B0502020202020204" pitchFamily="34" charset="0"/>
                        </a:rPr>
                        <a:t>          9 752 752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Century Gothic" panose="020B0502020202020204" pitchFamily="34" charset="0"/>
                        </a:rPr>
                        <a:t>             268 921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 dirty="0">
                          <a:effectLst/>
                          <a:latin typeface="Century Gothic" panose="020B0502020202020204" pitchFamily="34" charset="0"/>
                        </a:rPr>
                        <a:t>        73 576 302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166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  <a:latin typeface="Century Gothic" panose="020B0502020202020204" pitchFamily="34" charset="0"/>
                        </a:rPr>
                        <a:t>Sport, Recreation &amp; Amenities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Century Gothic" panose="020B0502020202020204" pitchFamily="34" charset="0"/>
                        </a:rPr>
                        <a:t>        52 865 427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Century Gothic" panose="020B0502020202020204" pitchFamily="34" charset="0"/>
                        </a:rPr>
                        <a:t>          7 380 648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Century Gothic" panose="020B0502020202020204" pitchFamily="34" charset="0"/>
                        </a:rPr>
                        <a:t>        31 902 029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Century Gothic" panose="020B0502020202020204" pitchFamily="34" charset="0"/>
                        </a:rPr>
                        <a:t>                25 506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 dirty="0">
                          <a:effectLst/>
                          <a:latin typeface="Century Gothic" panose="020B0502020202020204" pitchFamily="34" charset="0"/>
                        </a:rPr>
                        <a:t>        92 173 610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166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  <a:latin typeface="Century Gothic" panose="020B0502020202020204" pitchFamily="34" charset="0"/>
                        </a:rPr>
                        <a:t>Library &amp; Information Services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Century Gothic" panose="020B0502020202020204" pitchFamily="34" charset="0"/>
                        </a:rPr>
                        <a:t>        47 901 152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Century Gothic" panose="020B0502020202020204" pitchFamily="34" charset="0"/>
                        </a:rPr>
                        <a:t>        15 146 010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Century Gothic" panose="020B0502020202020204" pitchFamily="34" charset="0"/>
                        </a:rPr>
                        <a:t>        18 963 252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Century Gothic" panose="020B0502020202020204" pitchFamily="34" charset="0"/>
                        </a:rPr>
                        <a:t>          6 443 584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 dirty="0">
                          <a:effectLst/>
                          <a:latin typeface="Century Gothic" panose="020B0502020202020204" pitchFamily="34" charset="0"/>
                        </a:rPr>
                        <a:t>        88 453 998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166"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     144 565 607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        42 282 259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        60 618 033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          7 005 001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 dirty="0">
                          <a:effectLst/>
                          <a:latin typeface="Century Gothic" panose="020B0502020202020204" pitchFamily="34" charset="0"/>
                        </a:rPr>
                        <a:t>     254 470 900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263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57%</a:t>
                      </a:r>
                      <a:endParaRPr lang="en-ZA" sz="12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16%</a:t>
                      </a:r>
                      <a:endParaRPr lang="en-ZA" sz="12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24%</a:t>
                      </a:r>
                      <a:endParaRPr lang="en-ZA" sz="12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3%</a:t>
                      </a:r>
                      <a:endParaRPr lang="en-ZA" sz="12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  <a:endParaRPr lang="en-ZA" sz="12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064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064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2015/16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150 329 404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064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2016/17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126 508 714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474815"/>
              </p:ext>
            </p:extLst>
          </p:nvPr>
        </p:nvGraphicFramePr>
        <p:xfrm>
          <a:off x="1076328" y="4425192"/>
          <a:ext cx="4914900" cy="2190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230370"/>
              </p:ext>
            </p:extLst>
          </p:nvPr>
        </p:nvGraphicFramePr>
        <p:xfrm>
          <a:off x="5886450" y="4962146"/>
          <a:ext cx="2476501" cy="61519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70001"/>
                <a:gridCol w="1206500"/>
              </a:tblGrid>
              <a:tr h="2050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Cemetery Development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ZA" sz="12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06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2015/16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20 824 392</a:t>
                      </a:r>
                      <a:endParaRPr lang="en-ZA" sz="12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06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2016/17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19 304 213</a:t>
                      </a:r>
                      <a:endParaRPr lang="en-ZA" sz="12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86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STAFF ATTRITION COMMUNITY SERVICES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15</a:t>
            </a:fld>
            <a:endParaRPr lang="en-ZA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56227"/>
              </p:ext>
            </p:extLst>
          </p:nvPr>
        </p:nvGraphicFramePr>
        <p:xfrm>
          <a:off x="100012" y="1219201"/>
          <a:ext cx="8943976" cy="524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xplosion 1 2"/>
          <p:cNvSpPr/>
          <p:nvPr/>
        </p:nvSpPr>
        <p:spPr>
          <a:xfrm>
            <a:off x="7485338" y="3157868"/>
            <a:ext cx="1605516" cy="1323754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tx1"/>
                </a:solidFill>
              </a:rPr>
              <a:t>ComServ </a:t>
            </a: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-23%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467610" y="482893"/>
            <a:ext cx="1605516" cy="1323754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CoCT</a:t>
            </a:r>
          </a:p>
          <a:p>
            <a:pPr algn="ctr"/>
            <a:r>
              <a:rPr lang="en-ZA" dirty="0" smtClean="0"/>
              <a:t>+49%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96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" y="269875"/>
            <a:ext cx="7418388" cy="616779"/>
          </a:xfrm>
        </p:spPr>
        <p:txBody>
          <a:bodyPr/>
          <a:lstStyle/>
          <a:p>
            <a:r>
              <a:rPr lang="en-ZA" dirty="0" smtClean="0"/>
              <a:t>	</a:t>
            </a:r>
            <a:endParaRPr lang="en-GB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618" y="332656"/>
            <a:ext cx="8569325" cy="46166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Z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Z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CAPITAL BUDGET: COMMUNITY FACILITIES </a:t>
            </a:r>
            <a:endParaRPr lang="en-ZA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618" y="1196752"/>
            <a:ext cx="8135937" cy="4454971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4425" y="1196752"/>
            <a:ext cx="8569325" cy="4968552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en-GB" dirty="0" smtClean="0">
                <a:latin typeface="Century Gothic" panose="020B0502020202020204" pitchFamily="34" charset="0"/>
              </a:rPr>
              <a:t>Principles endorsed by Portfolio Committee :</a:t>
            </a:r>
          </a:p>
          <a:p>
            <a:pPr marL="0" indent="0" algn="just">
              <a:buFontTx/>
              <a:buNone/>
              <a:defRPr/>
            </a:pPr>
            <a:endParaRPr lang="en-GB" dirty="0" smtClean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n-GB" sz="1800" dirty="0" smtClean="0">
                <a:latin typeface="Century Gothic" panose="020B0502020202020204" pitchFamily="34" charset="0"/>
              </a:rPr>
              <a:t>Only </a:t>
            </a:r>
            <a:r>
              <a:rPr lang="en-GB" sz="1800" dirty="0">
                <a:latin typeface="Century Gothic" panose="020B0502020202020204" pitchFamily="34" charset="0"/>
              </a:rPr>
              <a:t>capital projects with </a:t>
            </a:r>
            <a:r>
              <a:rPr lang="en-GB" sz="1800" b="1" dirty="0">
                <a:latin typeface="Century Gothic" panose="020B0502020202020204" pitchFamily="34" charset="0"/>
              </a:rPr>
              <a:t>no future operating budget requirements</a:t>
            </a:r>
            <a:r>
              <a:rPr lang="en-GB" sz="1800" dirty="0">
                <a:latin typeface="Century Gothic" panose="020B0502020202020204" pitchFamily="34" charset="0"/>
              </a:rPr>
              <a:t>.</a:t>
            </a:r>
          </a:p>
          <a:p>
            <a:pPr algn="just">
              <a:defRPr/>
            </a:pPr>
            <a:r>
              <a:rPr lang="en-GB" sz="1800" dirty="0">
                <a:latin typeface="Century Gothic" panose="020B0502020202020204" pitchFamily="34" charset="0"/>
              </a:rPr>
              <a:t>Only </a:t>
            </a:r>
            <a:r>
              <a:rPr lang="en-GB" sz="1800" b="1" dirty="0">
                <a:latin typeface="Century Gothic" panose="020B0502020202020204" pitchFamily="34" charset="0"/>
              </a:rPr>
              <a:t>upgrades and extensions to existing facilities</a:t>
            </a:r>
            <a:r>
              <a:rPr lang="en-GB" sz="1800" dirty="0">
                <a:latin typeface="Century Gothic" panose="020B0502020202020204" pitchFamily="34" charset="0"/>
              </a:rPr>
              <a:t> where current operating budgets are available.</a:t>
            </a:r>
          </a:p>
          <a:p>
            <a:pPr algn="just">
              <a:defRPr/>
            </a:pPr>
            <a:r>
              <a:rPr lang="en-GB" sz="1800" b="1" dirty="0">
                <a:latin typeface="Century Gothic" panose="020B0502020202020204" pitchFamily="34" charset="0"/>
              </a:rPr>
              <a:t>Business improvements </a:t>
            </a:r>
            <a:r>
              <a:rPr lang="en-GB" sz="1800" dirty="0">
                <a:latin typeface="Century Gothic" panose="020B0502020202020204" pitchFamily="34" charset="0"/>
              </a:rPr>
              <a:t>projects, such as synthetic pitches to replace traditional turf to reduce future operating costs and allowing better future utilisation.</a:t>
            </a:r>
            <a:endParaRPr lang="en-ZA" sz="1800" dirty="0" smtClean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n-GB" sz="1800" dirty="0">
                <a:latin typeface="Century Gothic" panose="020B0502020202020204" pitchFamily="34" charset="0"/>
              </a:rPr>
              <a:t>Capital </a:t>
            </a:r>
            <a:r>
              <a:rPr lang="en-GB" sz="1800" b="1" dirty="0">
                <a:latin typeface="Century Gothic" panose="020B0502020202020204" pitchFamily="34" charset="0"/>
              </a:rPr>
              <a:t>safety</a:t>
            </a:r>
            <a:r>
              <a:rPr lang="en-GB" sz="1800" dirty="0">
                <a:latin typeface="Century Gothic" panose="020B0502020202020204" pitchFamily="34" charset="0"/>
              </a:rPr>
              <a:t> measures at facilities to reduce security charges</a:t>
            </a:r>
            <a:r>
              <a:rPr lang="en-GB" sz="1800" dirty="0" smtClean="0">
                <a:latin typeface="Century Gothic" panose="020B0502020202020204" pitchFamily="34" charset="0"/>
              </a:rPr>
              <a:t>.</a:t>
            </a:r>
            <a:endParaRPr lang="en-GB" sz="18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n-GB" sz="1800" dirty="0">
                <a:latin typeface="Century Gothic" panose="020B0502020202020204" pitchFamily="34" charset="0"/>
              </a:rPr>
              <a:t>More cost effective service delivery options such as the proposed </a:t>
            </a:r>
            <a:r>
              <a:rPr lang="en-GB" sz="1800" b="1" dirty="0">
                <a:latin typeface="Century Gothic" panose="020B0502020202020204" pitchFamily="34" charset="0"/>
              </a:rPr>
              <a:t>integrated approach</a:t>
            </a:r>
            <a:r>
              <a:rPr lang="en-GB" sz="1800" dirty="0">
                <a:latin typeface="Century Gothic" panose="020B0502020202020204" pitchFamily="34" charset="0"/>
              </a:rPr>
              <a:t> to facility provision</a:t>
            </a:r>
            <a:r>
              <a:rPr lang="en-GB" sz="1800" dirty="0" smtClean="0">
                <a:latin typeface="Century Gothic" panose="020B0502020202020204" pitchFamily="34" charset="0"/>
              </a:rPr>
              <a:t>.</a:t>
            </a:r>
            <a:endParaRPr lang="en-ZA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/>
          <a:lstStyle/>
          <a:p>
            <a:r>
              <a:rPr lang="en-ZA" dirty="0" smtClean="0"/>
              <a:t>CURRENT CITY APPROACH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3786"/>
            <a:ext cx="8363272" cy="4897501"/>
          </a:xfrm>
        </p:spPr>
        <p:txBody>
          <a:bodyPr>
            <a:normAutofit fontScale="25000" lnSpcReduction="20000"/>
          </a:bodyPr>
          <a:lstStyle/>
          <a:p>
            <a:r>
              <a:rPr lang="en-ZA" sz="6400" b="1" dirty="0" smtClean="0"/>
              <a:t>Pro-active integrated planning, budgeting, implementation and management (optimisation)</a:t>
            </a:r>
            <a:endParaRPr lang="en-ZA" sz="6400" dirty="0" smtClean="0"/>
          </a:p>
          <a:p>
            <a:pPr lvl="1"/>
            <a:r>
              <a:rPr lang="en-ZA" sz="6400" b="1" dirty="0" smtClean="0"/>
              <a:t>Metropolitan, District, Integrated Zone and Local </a:t>
            </a:r>
            <a:r>
              <a:rPr lang="en-ZA" sz="6400" b="1" dirty="0"/>
              <a:t>Area Planning </a:t>
            </a:r>
            <a:r>
              <a:rPr lang="en-ZA" sz="6400" dirty="0"/>
              <a:t>–  Khayelitsha, Mfuleni Urban Node.</a:t>
            </a:r>
          </a:p>
          <a:p>
            <a:pPr lvl="1"/>
            <a:r>
              <a:rPr lang="en-ZA" sz="6400" b="1" dirty="0"/>
              <a:t>Facility Level </a:t>
            </a:r>
            <a:r>
              <a:rPr lang="en-ZA" sz="6400" dirty="0"/>
              <a:t>(City Directorates, External Funders, PAWC,) –Kuyasa Library, Du Doon </a:t>
            </a:r>
            <a:r>
              <a:rPr lang="en-ZA" sz="6400" dirty="0" smtClean="0"/>
              <a:t>North Integrated </a:t>
            </a:r>
            <a:r>
              <a:rPr lang="en-ZA" sz="6400" dirty="0"/>
              <a:t>F</a:t>
            </a:r>
            <a:r>
              <a:rPr lang="en-ZA" sz="6400" dirty="0" smtClean="0"/>
              <a:t>acility.</a:t>
            </a:r>
            <a:endParaRPr lang="en-ZA" sz="6400" dirty="0"/>
          </a:p>
          <a:p>
            <a:pPr lvl="1"/>
            <a:r>
              <a:rPr lang="en-ZA" sz="6400" b="1" dirty="0"/>
              <a:t>Facility Level </a:t>
            </a:r>
            <a:r>
              <a:rPr lang="en-ZA" sz="6400" dirty="0"/>
              <a:t>(Community Services Departments) Blue Ridge, Valhalla </a:t>
            </a:r>
            <a:r>
              <a:rPr lang="en-ZA" sz="6400" dirty="0" smtClean="0"/>
              <a:t>Park</a:t>
            </a:r>
            <a:endParaRPr lang="en-ZA" sz="6400" dirty="0"/>
          </a:p>
          <a:p>
            <a:pPr marL="0" indent="0">
              <a:buNone/>
            </a:pPr>
            <a:endParaRPr lang="en-ZA" sz="6400" dirty="0" smtClean="0"/>
          </a:p>
          <a:p>
            <a:r>
              <a:rPr lang="en-ZA" sz="6400" b="1" dirty="0" smtClean="0"/>
              <a:t>Rationalisation project</a:t>
            </a:r>
            <a:endParaRPr lang="en-ZA" sz="6400" b="1" dirty="0"/>
          </a:p>
          <a:p>
            <a:pPr lvl="1"/>
            <a:r>
              <a:rPr lang="en-ZA" sz="6400" dirty="0"/>
              <a:t>Broad </a:t>
            </a:r>
            <a:r>
              <a:rPr lang="en-ZA" sz="6400" dirty="0" smtClean="0"/>
              <a:t>based </a:t>
            </a:r>
            <a:r>
              <a:rPr lang="en-ZA" sz="6400" dirty="0"/>
              <a:t>action and mainstreaming</a:t>
            </a:r>
          </a:p>
          <a:p>
            <a:pPr lvl="1"/>
            <a:r>
              <a:rPr lang="en-ZA" sz="6400" dirty="0"/>
              <a:t>Quick </a:t>
            </a:r>
            <a:r>
              <a:rPr lang="en-ZA" sz="6400" dirty="0" smtClean="0"/>
              <a:t>wins</a:t>
            </a:r>
            <a:endParaRPr lang="en-ZA" sz="6400" b="1" dirty="0"/>
          </a:p>
          <a:p>
            <a:pPr marL="0" indent="0">
              <a:buNone/>
            </a:pPr>
            <a:endParaRPr lang="en-ZA" sz="6400" dirty="0" smtClean="0"/>
          </a:p>
          <a:p>
            <a:r>
              <a:rPr lang="en-ZA" sz="6400" b="1" dirty="0" smtClean="0"/>
              <a:t>Improve  “return </a:t>
            </a:r>
            <a:r>
              <a:rPr lang="en-ZA" sz="6400" b="1" dirty="0"/>
              <a:t>o</a:t>
            </a:r>
            <a:r>
              <a:rPr lang="en-ZA" sz="6400" b="1" dirty="0" smtClean="0"/>
              <a:t>n investment” / expanding of current revenue sources</a:t>
            </a:r>
          </a:p>
          <a:p>
            <a:pPr lvl="1"/>
            <a:r>
              <a:rPr lang="en-ZA" sz="6400" dirty="0" smtClean="0"/>
              <a:t>Commercial opportunities</a:t>
            </a:r>
          </a:p>
          <a:p>
            <a:pPr lvl="1"/>
            <a:r>
              <a:rPr lang="en-ZA" sz="6400" dirty="0"/>
              <a:t>Leases/management </a:t>
            </a:r>
            <a:r>
              <a:rPr lang="en-ZA" sz="6400" dirty="0" smtClean="0"/>
              <a:t>agreements</a:t>
            </a:r>
            <a:endParaRPr lang="en-ZA" sz="6400" b="1" dirty="0" smtClean="0"/>
          </a:p>
          <a:p>
            <a:pPr marL="457200" lvl="1" indent="0">
              <a:buNone/>
            </a:pPr>
            <a:endParaRPr lang="en-ZA" sz="6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ZA" sz="6400" dirty="0"/>
              <a:t> </a:t>
            </a:r>
            <a:r>
              <a:rPr lang="en-ZA" sz="6400" b="1" dirty="0" smtClean="0"/>
              <a:t>Business improvements with the intent to save on operating budget</a:t>
            </a:r>
          </a:p>
          <a:p>
            <a:pPr marL="742950" lvl="1" indent="-342900"/>
            <a:r>
              <a:rPr lang="en-ZA" sz="6400" dirty="0"/>
              <a:t>Partnerships/ volunteers / friends </a:t>
            </a:r>
            <a:r>
              <a:rPr lang="en-ZA" sz="6400" dirty="0" smtClean="0"/>
              <a:t>groups</a:t>
            </a:r>
          </a:p>
          <a:p>
            <a:pPr marL="742950" lvl="1" indent="-342900"/>
            <a:r>
              <a:rPr lang="en-ZA" sz="6400" dirty="0" smtClean="0"/>
              <a:t>Outsourcing</a:t>
            </a:r>
          </a:p>
          <a:p>
            <a:pPr marL="742950" lvl="1" indent="-342900"/>
            <a:r>
              <a:rPr lang="en-ZA" sz="6400" dirty="0" smtClean="0"/>
              <a:t>External </a:t>
            </a:r>
            <a:r>
              <a:rPr lang="en-ZA" sz="6400" dirty="0"/>
              <a:t>funding (e.g. </a:t>
            </a:r>
            <a:r>
              <a:rPr lang="en-ZA" sz="6400" dirty="0" smtClean="0"/>
              <a:t>lotto)</a:t>
            </a:r>
          </a:p>
          <a:p>
            <a:pPr marL="742950" lvl="1" indent="-342900"/>
            <a:r>
              <a:rPr lang="en-ZA" sz="6400" dirty="0" smtClean="0"/>
              <a:t>Hardening </a:t>
            </a:r>
            <a:r>
              <a:rPr lang="en-ZA" sz="6400" dirty="0"/>
              <a:t>of facilities / artificial pitches / automatic irrigation ext.</a:t>
            </a:r>
          </a:p>
          <a:p>
            <a:pPr marL="742950" lvl="1" indent="-342900">
              <a:buFont typeface="Arial"/>
              <a:buChar char="•"/>
            </a:pPr>
            <a:endParaRPr lang="en-ZA" sz="6400" dirty="0"/>
          </a:p>
          <a:p>
            <a:endParaRPr lang="en-ZA" sz="6400" b="1" dirty="0" smtClean="0"/>
          </a:p>
          <a:p>
            <a:pPr marL="342900" lvl="1" indent="-342900">
              <a:buFont typeface="Arial"/>
              <a:buChar char="•"/>
            </a:pPr>
            <a:endParaRPr lang="en-ZA" sz="2300" b="1" dirty="0"/>
          </a:p>
          <a:p>
            <a:pPr marL="457200" lvl="1" indent="0">
              <a:buNone/>
            </a:pPr>
            <a:endParaRPr lang="en-ZA" sz="2300" b="1" dirty="0"/>
          </a:p>
          <a:p>
            <a:pPr marL="342900" lvl="1" indent="-342900">
              <a:buFont typeface="Arial"/>
              <a:buChar char="•"/>
            </a:pPr>
            <a:endParaRPr lang="en-ZA" sz="2300" b="1" dirty="0"/>
          </a:p>
          <a:p>
            <a:endParaRPr lang="en-ZA" sz="2300" b="1" dirty="0" smtClean="0"/>
          </a:p>
          <a:p>
            <a:endParaRPr lang="en-ZA" sz="2300" b="1" dirty="0" smtClean="0"/>
          </a:p>
          <a:p>
            <a:endParaRPr lang="en-ZA" sz="2300" b="1" dirty="0" smtClean="0"/>
          </a:p>
          <a:p>
            <a:pPr marL="457200" lvl="1" indent="0">
              <a:buNone/>
            </a:pPr>
            <a:endParaRPr lang="en-ZA" sz="1900" dirty="0" smtClean="0"/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/>
          <a:lstStyle/>
          <a:p>
            <a:fld id="{8406839F-D7A4-4E5D-B93D-768AD4D1DB36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/>
          <a:lstStyle/>
          <a:p>
            <a:r>
              <a:rPr lang="en-ZA" dirty="0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4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2037" y="154127"/>
            <a:ext cx="82296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ln>
                  <a:solidFill>
                    <a:srgbClr val="C00000"/>
                  </a:solidFill>
                </a:ln>
              </a:rPr>
              <a:t>Integrated planning examples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7" y="946289"/>
            <a:ext cx="7819971" cy="583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32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546" y="669701"/>
            <a:ext cx="8834908" cy="8886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19</a:t>
            </a:fld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050" name="Picture 2" descr="D:\2. Current Projects\Khayelitsha\combined osf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873" y="0"/>
            <a:ext cx="8532253" cy="59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8654" y="241764"/>
            <a:ext cx="2321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600" dirty="0"/>
              <a:t>Khayelitsha</a:t>
            </a:r>
          </a:p>
        </p:txBody>
      </p:sp>
    </p:spTree>
    <p:extLst>
      <p:ext uri="{BB962C8B-B14F-4D97-AF65-F5344CB8AC3E}">
        <p14:creationId xmlns:p14="http://schemas.microsoft.com/office/powerpoint/2010/main" val="47485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152399" y="3045186"/>
            <a:ext cx="3071066" cy="294094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Oval 6"/>
          <p:cNvSpPr/>
          <p:nvPr/>
        </p:nvSpPr>
        <p:spPr>
          <a:xfrm>
            <a:off x="6241312" y="1281345"/>
            <a:ext cx="2849554" cy="247981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3809163" y="1499191"/>
            <a:ext cx="1964316" cy="39978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76198" y="3746761"/>
            <a:ext cx="31348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Current Situation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76993" y="3041523"/>
            <a:ext cx="18286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City plans and options  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599" y="4468690"/>
            <a:ext cx="31348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Facility backlogs and growing demand</a:t>
            </a:r>
          </a:p>
          <a:p>
            <a:pPr algn="ctr"/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598" y="5278815"/>
            <a:ext cx="313486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Financial realities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26369" y="2044199"/>
            <a:ext cx="272196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City Vision for Social Amenities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9600" y="427039"/>
            <a:ext cx="8229600" cy="694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ZA" dirty="0" smtClean="0"/>
              <a:t>Presentation Overview</a:t>
            </a:r>
            <a:endParaRPr lang="en-ZA" dirty="0"/>
          </a:p>
        </p:txBody>
      </p:sp>
      <p:sp>
        <p:nvSpPr>
          <p:cNvPr id="20" name="Right Arrow 19"/>
          <p:cNvSpPr/>
          <p:nvPr/>
        </p:nvSpPr>
        <p:spPr>
          <a:xfrm rot="2226016">
            <a:off x="5839559" y="5004710"/>
            <a:ext cx="1344152" cy="3773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1" name="Rounded Rectangle 20"/>
          <p:cNvSpPr/>
          <p:nvPr/>
        </p:nvSpPr>
        <p:spPr>
          <a:xfrm>
            <a:off x="7191122" y="4767144"/>
            <a:ext cx="1694238" cy="170100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4" name="Rectangle 23"/>
          <p:cNvSpPr/>
          <p:nvPr/>
        </p:nvSpPr>
        <p:spPr>
          <a:xfrm>
            <a:off x="7091569" y="5022688"/>
            <a:ext cx="20201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Workshops /discussions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91569" y="5816007"/>
            <a:ext cx="202018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8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0" y="1484784"/>
            <a:ext cx="509094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939" y="124907"/>
            <a:ext cx="7448340" cy="706090"/>
          </a:xfrm>
        </p:spPr>
        <p:txBody>
          <a:bodyPr>
            <a:normAutofit fontScale="90000"/>
          </a:bodyPr>
          <a:lstStyle/>
          <a:p>
            <a:r>
              <a:rPr lang="en-ZA" sz="28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Valhalla Park: Integrated Facilities Planning</a:t>
            </a:r>
            <a:endParaRPr lang="en-ZA" sz="28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75135" y="2996957"/>
            <a:ext cx="4994134" cy="3460659"/>
            <a:chOff x="3635896" y="3068960"/>
            <a:chExt cx="5498462" cy="3816424"/>
          </a:xfrm>
        </p:grpSpPr>
        <p:pic>
          <p:nvPicPr>
            <p:cNvPr id="4" name="Picture 2" descr="C:\Users\bburger1\Documents\CITY PARKS\Projects\Valhalla Park\Valhalla Park layout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" t="2965"/>
            <a:stretch/>
          </p:blipFill>
          <p:spPr bwMode="auto">
            <a:xfrm>
              <a:off x="3635896" y="3068960"/>
              <a:ext cx="5498462" cy="381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635896" y="3068960"/>
              <a:ext cx="5472608" cy="36724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ZA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6200000" flipH="1">
            <a:off x="4424820" y="1049575"/>
            <a:ext cx="576067" cy="3318696"/>
          </a:xfrm>
          <a:custGeom>
            <a:avLst/>
            <a:gdLst>
              <a:gd name="connsiteX0" fmla="*/ 0 w 1343025"/>
              <a:gd name="connsiteY0" fmla="*/ 0 h 2371725"/>
              <a:gd name="connsiteX1" fmla="*/ 0 w 1343025"/>
              <a:gd name="connsiteY1" fmla="*/ 2371725 h 2371725"/>
              <a:gd name="connsiteX2" fmla="*/ 1343025 w 1343025"/>
              <a:gd name="connsiteY2" fmla="*/ 2371725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3025" h="2371725">
                <a:moveTo>
                  <a:pt x="0" y="0"/>
                </a:moveTo>
                <a:lnTo>
                  <a:pt x="0" y="2371725"/>
                </a:lnTo>
                <a:lnTo>
                  <a:pt x="1343025" y="2371725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5696" y="2132856"/>
            <a:ext cx="122413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35696" y="2474894"/>
            <a:ext cx="1224136" cy="18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400" b="1" dirty="0" smtClean="0">
                <a:solidFill>
                  <a:srgbClr val="FF0000"/>
                </a:solidFill>
              </a:rPr>
              <a:t>Precinct  3</a:t>
            </a:r>
            <a:endParaRPr lang="en-ZA" sz="14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47212" y="3081867"/>
            <a:ext cx="4826496" cy="319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1400" b="1" dirty="0" smtClean="0">
                <a:solidFill>
                  <a:srgbClr val="FFFFFF">
                    <a:lumMod val="50000"/>
                  </a:srgbClr>
                </a:solidFill>
              </a:rPr>
              <a:t>Valhalla </a:t>
            </a:r>
            <a:r>
              <a:rPr lang="en-ZA" sz="1400" b="1" dirty="0">
                <a:solidFill>
                  <a:srgbClr val="FFFFFF">
                    <a:lumMod val="50000"/>
                  </a:srgbClr>
                </a:solidFill>
              </a:rPr>
              <a:t>Park </a:t>
            </a:r>
            <a:r>
              <a:rPr lang="en-ZA" sz="1400" b="1" dirty="0" smtClean="0">
                <a:solidFill>
                  <a:srgbClr val="FFFFFF">
                    <a:lumMod val="50000"/>
                  </a:srgbClr>
                </a:solidFill>
              </a:rPr>
              <a:t>Community Recreation </a:t>
            </a:r>
            <a:r>
              <a:rPr lang="en-ZA" sz="1400" b="1" dirty="0">
                <a:solidFill>
                  <a:srgbClr val="FFFFFF">
                    <a:lumMod val="50000"/>
                  </a:srgbClr>
                </a:solidFill>
              </a:rPr>
              <a:t>P</a:t>
            </a:r>
            <a:r>
              <a:rPr lang="en-ZA" sz="1400" b="1" dirty="0" smtClean="0">
                <a:solidFill>
                  <a:srgbClr val="FFFFFF">
                    <a:lumMod val="50000"/>
                  </a:srgbClr>
                </a:solidFill>
              </a:rPr>
              <a:t>ark</a:t>
            </a:r>
            <a:endParaRPr lang="en-ZA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9463" y="696970"/>
            <a:ext cx="617549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1600" b="1" dirty="0" smtClean="0">
                <a:solidFill>
                  <a:srgbClr val="2D2DB9">
                    <a:lumMod val="75000"/>
                  </a:srgbClr>
                </a:solidFill>
              </a:rPr>
              <a:t>Lavistown Local Area Plan – Angela Street Precinct</a:t>
            </a:r>
            <a:endParaRPr lang="en-ZA" sz="1600" b="1" dirty="0">
              <a:solidFill>
                <a:srgbClr val="2D2DB9">
                  <a:lumMod val="75000"/>
                </a:srgb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875964" y="5047694"/>
            <a:ext cx="171636" cy="136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200" b="1" dirty="0" smtClean="0">
                <a:solidFill>
                  <a:srgbClr val="FFFFFF"/>
                </a:solidFill>
              </a:rPr>
              <a:t>1</a:t>
            </a:r>
            <a:endParaRPr lang="en-ZA" sz="1200" b="1" dirty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184891" y="5301208"/>
            <a:ext cx="171636" cy="136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200" b="1" dirty="0" smtClean="0">
                <a:solidFill>
                  <a:srgbClr val="FFFFFF"/>
                </a:solidFill>
              </a:rPr>
              <a:t>2</a:t>
            </a:r>
            <a:endParaRPr lang="en-ZA" sz="1200" b="1" dirty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84891" y="5982814"/>
            <a:ext cx="171636" cy="136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200" b="1" dirty="0" smtClean="0">
                <a:solidFill>
                  <a:srgbClr val="FFFFFF"/>
                </a:solidFill>
              </a:rPr>
              <a:t>3</a:t>
            </a:r>
            <a:endParaRPr lang="en-ZA" sz="1200" b="1" dirty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140224" y="5722155"/>
            <a:ext cx="171636" cy="136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2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0" name="Oval 29"/>
          <p:cNvSpPr/>
          <p:nvPr/>
        </p:nvSpPr>
        <p:spPr>
          <a:xfrm>
            <a:off x="6735800" y="4902448"/>
            <a:ext cx="171636" cy="136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2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790146" y="4077072"/>
            <a:ext cx="171636" cy="136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200" b="1" dirty="0" smtClean="0">
                <a:solidFill>
                  <a:srgbClr val="FFFFFF"/>
                </a:solidFill>
              </a:rPr>
              <a:t>6</a:t>
            </a:r>
            <a:endParaRPr lang="en-ZA" sz="1200" b="1" dirty="0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774214" y="5929103"/>
            <a:ext cx="171636" cy="136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200" b="1" dirty="0" smtClean="0">
                <a:solidFill>
                  <a:srgbClr val="FFFFFF"/>
                </a:solidFill>
              </a:rPr>
              <a:t>7</a:t>
            </a:r>
            <a:endParaRPr lang="en-ZA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8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SUMMARY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63526" y="1313988"/>
            <a:ext cx="1967023" cy="23134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Oval 6"/>
          <p:cNvSpPr/>
          <p:nvPr/>
        </p:nvSpPr>
        <p:spPr>
          <a:xfrm>
            <a:off x="6687879" y="3115340"/>
            <a:ext cx="1998921" cy="24581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3809163" y="1499191"/>
            <a:ext cx="1775637" cy="39978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0" y="3761163"/>
            <a:ext cx="313486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Amenity demand / backlogs and growth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1290986" y="1677719"/>
            <a:ext cx="552893" cy="1349505"/>
          </a:xfrm>
          <a:prstGeom prst="up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/>
          <p:cNvSpPr/>
          <p:nvPr/>
        </p:nvSpPr>
        <p:spPr>
          <a:xfrm>
            <a:off x="6394907" y="5599162"/>
            <a:ext cx="267988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Funding capex &amp; opex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344627" y="3708539"/>
            <a:ext cx="685423" cy="1416354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Down Arrow 13"/>
          <p:cNvSpPr/>
          <p:nvPr/>
        </p:nvSpPr>
        <p:spPr>
          <a:xfrm>
            <a:off x="3450266" y="1977656"/>
            <a:ext cx="159488" cy="1979097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Up Arrow 14"/>
          <p:cNvSpPr/>
          <p:nvPr/>
        </p:nvSpPr>
        <p:spPr>
          <a:xfrm>
            <a:off x="5741582" y="2802547"/>
            <a:ext cx="159488" cy="1865146"/>
          </a:xfrm>
          <a:prstGeom prst="up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3756144" y="3027224"/>
            <a:ext cx="18286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Current City plan and options ? 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28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Questions that need to be answered / Discussion points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b="1" dirty="0"/>
              <a:t>What could be changed or added to the current </a:t>
            </a:r>
            <a:r>
              <a:rPr lang="en-ZA" b="1" dirty="0" smtClean="0"/>
              <a:t>City’s </a:t>
            </a:r>
            <a:r>
              <a:rPr lang="en-ZA" b="1" dirty="0"/>
              <a:t>approach</a:t>
            </a:r>
            <a:r>
              <a:rPr lang="en-ZA" b="1" dirty="0" smtClean="0"/>
              <a:t>?</a:t>
            </a:r>
          </a:p>
          <a:p>
            <a:pPr marL="0" indent="0">
              <a:buNone/>
            </a:pPr>
            <a:endParaRPr lang="en-ZA" b="1" dirty="0" smtClean="0"/>
          </a:p>
          <a:p>
            <a:r>
              <a:rPr lang="en-ZA" b="1" dirty="0" smtClean="0"/>
              <a:t>What institutional arrangements /capacity should be put in place / be created to manage multi functional integrated facilities?</a:t>
            </a:r>
          </a:p>
          <a:p>
            <a:pPr marL="0" indent="0">
              <a:buNone/>
            </a:pPr>
            <a:endParaRPr lang="en-ZA" b="1" dirty="0" smtClean="0"/>
          </a:p>
          <a:p>
            <a:r>
              <a:rPr lang="en-ZA" b="1" dirty="0" smtClean="0"/>
              <a:t>Does the Integrated Human Settlement planning and funding model result in “Integrated Human Settlements”?</a:t>
            </a:r>
          </a:p>
          <a:p>
            <a:pPr marL="0" indent="0">
              <a:buNone/>
            </a:pPr>
            <a:endParaRPr lang="en-ZA" b="1" dirty="0"/>
          </a:p>
          <a:p>
            <a:r>
              <a:rPr lang="en-ZA" b="1" dirty="0"/>
              <a:t>Are the current Social Amenities facility provision standards as currently set affordable and </a:t>
            </a:r>
            <a:r>
              <a:rPr lang="en-ZA" b="1" dirty="0" smtClean="0"/>
              <a:t>sustainable in the South African context? </a:t>
            </a:r>
            <a:r>
              <a:rPr lang="en-ZA" b="1" dirty="0"/>
              <a:t>How should </a:t>
            </a:r>
            <a:r>
              <a:rPr lang="en-ZA" b="1" dirty="0" smtClean="0"/>
              <a:t>these </a:t>
            </a:r>
            <a:r>
              <a:rPr lang="en-ZA" b="1" dirty="0"/>
              <a:t>standards be </a:t>
            </a:r>
            <a:r>
              <a:rPr lang="en-ZA" b="1" dirty="0" smtClean="0"/>
              <a:t>determined?</a:t>
            </a:r>
          </a:p>
          <a:p>
            <a:pPr marL="0" indent="0">
              <a:buNone/>
            </a:pPr>
            <a:endParaRPr lang="en-ZA" b="1" dirty="0"/>
          </a:p>
          <a:p>
            <a:r>
              <a:rPr lang="en-ZA" b="1" dirty="0"/>
              <a:t>Could  additional funding be made available for the provision and </a:t>
            </a:r>
            <a:r>
              <a:rPr lang="en-ZA" b="1" dirty="0" smtClean="0"/>
              <a:t>management </a:t>
            </a:r>
            <a:r>
              <a:rPr lang="en-ZA" b="1" dirty="0"/>
              <a:t>of Library Information Services  (underfunded </a:t>
            </a:r>
            <a:r>
              <a:rPr lang="en-ZA" b="1" dirty="0" smtClean="0"/>
              <a:t>by R500 </a:t>
            </a:r>
            <a:r>
              <a:rPr lang="en-ZA" b="1" dirty="0"/>
              <a:t>million)?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2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568382" y="1212436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48953"/>
            <a:ext cx="8229600" cy="4299045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8381" y="1324744"/>
            <a:ext cx="795086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ZA" sz="1800" dirty="0" smtClean="0"/>
              <a:t>Community Services (Sport Fields/Complexes, Recreation Centres, Multipurpose Centres, Halls, Parks, Libraries)</a:t>
            </a:r>
            <a:endParaRPr lang="en-ZA" sz="18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2176317"/>
            <a:ext cx="7860804" cy="4522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ZA" sz="2800" b="1" i="1" dirty="0" smtClean="0">
                <a:solidFill>
                  <a:srgbClr val="FF0000"/>
                </a:solidFill>
              </a:rPr>
              <a:t>Our vision:</a:t>
            </a:r>
          </a:p>
          <a:p>
            <a:pPr marL="0" indent="0" algn="ctr">
              <a:buFont typeface="Arial"/>
              <a:buNone/>
            </a:pPr>
            <a:endParaRPr lang="en-ZA" sz="2000" b="1" i="1" dirty="0" smtClean="0">
              <a:solidFill>
                <a:srgbClr val="FF0000"/>
              </a:solidFill>
            </a:endParaRPr>
          </a:p>
          <a:p>
            <a:pPr marL="0" indent="0" algn="ctr">
              <a:buFont typeface="Arial"/>
              <a:buNone/>
            </a:pPr>
            <a:r>
              <a:rPr lang="en-ZA" sz="2000" b="1" i="1" dirty="0" smtClean="0">
                <a:solidFill>
                  <a:schemeClr val="accent5">
                    <a:lumMod val="50000"/>
                  </a:schemeClr>
                </a:solidFill>
              </a:rPr>
              <a:t>To provide  social amenities on an equitable and sustainable basis across Cape Town to promote healthy lifestyles.</a:t>
            </a:r>
          </a:p>
          <a:p>
            <a:pPr marL="0" indent="0" algn="ctr">
              <a:buFont typeface="Arial"/>
              <a:buNone/>
            </a:pPr>
            <a:r>
              <a:rPr lang="en-ZA" sz="20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ZA" sz="20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/>
              <a:buNone/>
            </a:pPr>
            <a:endParaRPr lang="en-ZA" sz="20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/>
              <a:buNone/>
            </a:pPr>
            <a:r>
              <a:rPr lang="en-ZA" sz="2000" b="1" i="1" dirty="0" smtClean="0">
                <a:solidFill>
                  <a:schemeClr val="accent5">
                    <a:lumMod val="50000"/>
                  </a:schemeClr>
                </a:solidFill>
              </a:rPr>
              <a:t>To optimise and rationalise social amenities on a continuous basis to ensure sustainability and alignment to current and future community needs</a:t>
            </a:r>
            <a:r>
              <a:rPr lang="en-ZA" sz="2000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buFont typeface="Arial"/>
              <a:buNone/>
            </a:pPr>
            <a:endParaRPr lang="en-ZA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/>
              <a:buNone/>
            </a:pPr>
            <a:endParaRPr lang="en-ZA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ZA" dirty="0" smtClean="0"/>
          </a:p>
          <a:p>
            <a:endParaRPr lang="en-ZA" dirty="0" smtClean="0"/>
          </a:p>
          <a:p>
            <a:pPr marL="0" indent="0">
              <a:buFont typeface="Arial"/>
              <a:buNone/>
            </a:pPr>
            <a:endParaRPr lang="en-ZA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65814" y="235211"/>
            <a:ext cx="830982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ctr"/>
            <a:r>
              <a:rPr lang="en-ZA" dirty="0" smtClean="0">
                <a:latin typeface="Century Gothic" panose="020B0502020202020204" pitchFamily="34" charset="0"/>
              </a:rPr>
              <a:t>Addressing the backlogs and future demands for Social Amenities</a:t>
            </a:r>
            <a:endParaRPr lang="en-Z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Current Situation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According to the </a:t>
            </a:r>
            <a:r>
              <a:rPr lang="en-ZA" sz="2400" dirty="0" smtClean="0">
                <a:hlinkClick r:id="rId2"/>
              </a:rPr>
              <a:t>South </a:t>
            </a:r>
            <a:r>
              <a:rPr lang="en-ZA" sz="2400" dirty="0">
                <a:hlinkClick r:id="rId2"/>
              </a:rPr>
              <a:t>African National Health and Nutrition Examination Survey</a:t>
            </a:r>
            <a:r>
              <a:rPr lang="en-ZA" sz="2400" dirty="0"/>
              <a:t> (</a:t>
            </a:r>
            <a:r>
              <a:rPr lang="en-ZA" sz="2400" dirty="0" smtClean="0"/>
              <a:t>SANHANES) released </a:t>
            </a:r>
            <a:r>
              <a:rPr lang="en-ZA" sz="2400" dirty="0"/>
              <a:t>on 6 August 2013</a:t>
            </a:r>
            <a:r>
              <a:rPr lang="en-ZA" sz="2400" dirty="0" smtClean="0"/>
              <a:t>, : </a:t>
            </a:r>
            <a:r>
              <a:rPr lang="en-ZA" sz="2400" dirty="0"/>
              <a:t>"The Mother City knocked the socks off its rivals, offering its residents the greatest number of facilities (sports clubs, gyms, fitness amenities </a:t>
            </a:r>
            <a:r>
              <a:rPr lang="en-ZA" sz="2400" dirty="0" smtClean="0"/>
              <a:t>and </a:t>
            </a:r>
            <a:r>
              <a:rPr lang="en-ZA" sz="2400" dirty="0"/>
              <a:t>recreational parks) per 100 000 </a:t>
            </a:r>
            <a:r>
              <a:rPr lang="en-ZA" sz="2400" dirty="0" smtClean="0"/>
              <a:t>people</a:t>
            </a:r>
            <a:endParaRPr lang="en-ZA" sz="2400" dirty="0"/>
          </a:p>
          <a:p>
            <a:pPr marL="0" indent="0">
              <a:buNone/>
            </a:pPr>
            <a:endParaRPr lang="en-ZA" sz="2400" dirty="0" smtClean="0"/>
          </a:p>
          <a:p>
            <a:r>
              <a:rPr lang="en-ZA" sz="2400" dirty="0" smtClean="0"/>
              <a:t>Numerous facility provision  awards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8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60B14-4CF1-4AA8-8095-151A93392390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  <p:pic>
        <p:nvPicPr>
          <p:cNvPr id="3074" name="Picture 2" descr="C:\Users\fbisschoff\AppData\Local\Microsoft\Windows\Temporary Internet Files\Content.Outlook\754J9S5T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8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34963"/>
            <a:ext cx="3032125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795338" y="1822450"/>
            <a:ext cx="75628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b="1" i="1" dirty="0" smtClean="0">
                <a:solidFill>
                  <a:schemeClr val="tx2">
                    <a:lumMod val="75000"/>
                  </a:schemeClr>
                </a:solidFill>
              </a:rPr>
              <a:t>Forward Planning 2032: Social Facilities in Cape Town </a:t>
            </a:r>
          </a:p>
          <a:p>
            <a:pPr algn="ctr" eaLnBrk="1" hangingPunct="1">
              <a:defRPr/>
            </a:pPr>
            <a:endParaRPr lang="en-ZA" alt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en-ZA" sz="3200" b="1" dirty="0">
                <a:solidFill>
                  <a:srgbClr val="012D50"/>
                </a:solidFill>
              </a:rPr>
              <a:t>Integrated Social Facility Investment Priority Guide</a:t>
            </a:r>
            <a:endParaRPr lang="en-ZA" altLang="en-US" sz="3200" b="1" dirty="0" smtClean="0">
              <a:solidFill>
                <a:srgbClr val="012D50"/>
              </a:solidFill>
            </a:endParaRPr>
          </a:p>
          <a:p>
            <a:pPr algn="ctr" eaLnBrk="1" hangingPunct="1">
              <a:defRPr/>
            </a:pPr>
            <a:r>
              <a:rPr lang="en-ZA" alt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ZA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(Product 5)</a:t>
            </a:r>
          </a:p>
          <a:p>
            <a:pPr algn="ctr" eaLnBrk="1" hangingPunct="1">
              <a:defRPr/>
            </a:pPr>
            <a:endParaRPr lang="en-ZA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en-ZA" dirty="0" smtClean="0">
                <a:solidFill>
                  <a:schemeClr val="tx2">
                    <a:lumMod val="75000"/>
                  </a:schemeClr>
                </a:solidFill>
              </a:rPr>
              <a:t>October 2014</a:t>
            </a:r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endParaRPr lang="en-GB" altLang="en-US" sz="2800" dirty="0" smtClean="0"/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6238875" y="596900"/>
            <a:ext cx="2509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ZA" altLang="en-US" sz="1400" dirty="0"/>
              <a:t>CSIR/BE/SPS/ER/2014/0060/B.2</a:t>
            </a:r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238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17375" y="94888"/>
            <a:ext cx="2644080" cy="7350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ZA" dirty="0" smtClean="0"/>
              <a:t>Context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729391" y="744840"/>
            <a:ext cx="8280920" cy="13234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Scientific-based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accessibility analysis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exercise that assesses whether people have access to facilities, whether these facilities are within reasonable reach, and whether they’re able to accommodate future population growth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9391" y="2208779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altLang="en-US" sz="2000" b="1" dirty="0"/>
              <a:t>This project product generally highlights the </a:t>
            </a:r>
            <a:r>
              <a:rPr lang="en-ZA" altLang="en-US" sz="2000" b="1" dirty="0">
                <a:solidFill>
                  <a:srgbClr val="FF0000"/>
                </a:solidFill>
              </a:rPr>
              <a:t>social/ community facility demand pictures for 2032 </a:t>
            </a:r>
            <a:r>
              <a:rPr lang="en-ZA" altLang="en-US" sz="2000" b="1" dirty="0"/>
              <a:t>from a City of Cape Town perspective.</a:t>
            </a:r>
            <a:endParaRPr lang="en-ZA" sz="2000" b="1" dirty="0"/>
          </a:p>
        </p:txBody>
      </p:sp>
      <p:graphicFrame>
        <p:nvGraphicFramePr>
          <p:cNvPr id="7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441314"/>
              </p:ext>
            </p:extLst>
          </p:nvPr>
        </p:nvGraphicFramePr>
        <p:xfrm>
          <a:off x="803822" y="3097859"/>
          <a:ext cx="7541960" cy="2867007"/>
        </p:xfrm>
        <a:graphic>
          <a:graphicData uri="http://schemas.openxmlformats.org/drawingml/2006/table">
            <a:tbl>
              <a:tblPr/>
              <a:tblGrid>
                <a:gridCol w="1748057"/>
                <a:gridCol w="5793903"/>
              </a:tblGrid>
              <a:tr h="690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Demand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2007 projected population figures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2016 projected population figures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2032 projected population figures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8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Supply 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For every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0.2 Ha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of district park,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1 000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people are served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85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Travel mode and access time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68" charset="-128"/>
                          <a:cs typeface="Arial" pitchFamily="34" charset="0"/>
                        </a:rPr>
                        <a:t>Transport via existing road network: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 W3" pitchFamily="68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68" charset="-128"/>
                          <a:cs typeface="Arial" pitchFamily="34" charset="0"/>
                        </a:rPr>
                        <a:t> District parks must be accessed within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ヒラギノ角ゴ Pro W3" pitchFamily="68" charset="-128"/>
                          <a:cs typeface="Arial" pitchFamily="34" charset="0"/>
                        </a:rPr>
                        <a:t>20 minute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68" charset="-128"/>
                          <a:cs typeface="Arial" pitchFamily="34" charset="0"/>
                        </a:rPr>
                        <a:t> travel time by vehicle  in off peak conditions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0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0" y="2133600"/>
            <a:ext cx="914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4400" b="1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+mn-ea"/>
                <a:cs typeface="Arial" charset="0"/>
              </a:rPr>
              <a:t>Thank you </a:t>
            </a:r>
          </a:p>
        </p:txBody>
      </p:sp>
      <p:pic>
        <p:nvPicPr>
          <p:cNvPr id="1843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21"/>
          <p:cNvSpPr txBox="1">
            <a:spLocks noChangeArrowheads="1"/>
          </p:cNvSpPr>
          <p:nvPr/>
        </p:nvSpPr>
        <p:spPr bwMode="auto">
          <a:xfrm>
            <a:off x="52388" y="0"/>
            <a:ext cx="639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smtClean="0">
                <a:solidFill>
                  <a:schemeClr val="bg1"/>
                </a:solidFill>
                <a:latin typeface="+mn-lt"/>
              </a:rPr>
              <a:t>Population Demand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-684213" y="1111250"/>
            <a:ext cx="10512426" cy="5808663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38100">
            <a:noFill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r">
              <a:defRPr/>
            </a:pPr>
            <a:endParaRPr lang="en-GB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438" name="Picture 2" descr="D:\Projects\2014\59p2072 - CT Forward Planning 2032 - Social Facilities\CoCT_Final\07Maps\2011 Popul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58800"/>
            <a:ext cx="4440238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 descr="D:\Projects\2014\59p2072 - CT Forward Planning 2032 - Social Facilities\CoCT_Final\07Maps\2032 Popul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558800"/>
            <a:ext cx="4440237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580063" y="1052513"/>
            <a:ext cx="504825" cy="5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108700" y="3727450"/>
            <a:ext cx="958850" cy="10699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5605463" y="4221163"/>
            <a:ext cx="503237" cy="5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6816725" y="2319338"/>
            <a:ext cx="503238" cy="11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5757863" y="2230438"/>
            <a:ext cx="503237" cy="1127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445" name="TextBox 12"/>
          <p:cNvSpPr txBox="1">
            <a:spLocks noChangeArrowheads="1"/>
          </p:cNvSpPr>
          <p:nvPr/>
        </p:nvSpPr>
        <p:spPr bwMode="auto">
          <a:xfrm>
            <a:off x="1166813" y="5157788"/>
            <a:ext cx="1892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b="1" dirty="0">
                <a:solidFill>
                  <a:srgbClr val="000000"/>
                </a:solidFill>
              </a:rPr>
              <a:t>3 664 445</a:t>
            </a:r>
          </a:p>
          <a:p>
            <a:pPr algn="ctr" eaLnBrk="1" hangingPunct="1"/>
            <a:r>
              <a:rPr lang="en-ZA" altLang="en-US" dirty="0"/>
              <a:t>People</a:t>
            </a:r>
            <a:endParaRPr lang="en-GB" altLang="en-US" dirty="0"/>
          </a:p>
        </p:txBody>
      </p:sp>
      <p:sp>
        <p:nvSpPr>
          <p:cNvPr id="18446" name="TextBox 15"/>
          <p:cNvSpPr txBox="1">
            <a:spLocks noChangeArrowheads="1"/>
          </p:cNvSpPr>
          <p:nvPr/>
        </p:nvSpPr>
        <p:spPr bwMode="auto">
          <a:xfrm>
            <a:off x="5724525" y="5159375"/>
            <a:ext cx="1892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b="1" dirty="0">
                <a:solidFill>
                  <a:srgbClr val="000000"/>
                </a:solidFill>
              </a:rPr>
              <a:t>4 466 969</a:t>
            </a:r>
          </a:p>
          <a:p>
            <a:pPr algn="ctr" eaLnBrk="1" hangingPunct="1"/>
            <a:r>
              <a:rPr lang="en-ZA" altLang="en-US" dirty="0"/>
              <a:t>People</a:t>
            </a:r>
          </a:p>
          <a:p>
            <a:pPr algn="ctr" eaLnBrk="1" hangingPunct="1"/>
            <a:r>
              <a:rPr lang="en-ZA" altLang="en-US" dirty="0"/>
              <a:t>(Projected)</a:t>
            </a:r>
            <a:endParaRPr lang="en-GB" altLang="en-US" dirty="0"/>
          </a:p>
        </p:txBody>
      </p:sp>
      <p:sp>
        <p:nvSpPr>
          <p:cNvPr id="18447" name="TextBox 5"/>
          <p:cNvSpPr txBox="1">
            <a:spLocks noChangeArrowheads="1"/>
          </p:cNvSpPr>
          <p:nvPr/>
        </p:nvSpPr>
        <p:spPr bwMode="auto">
          <a:xfrm>
            <a:off x="6164263" y="1576388"/>
            <a:ext cx="809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ZA" altLang="en-US" sz="1200" dirty="0"/>
              <a:t>High growth areas</a:t>
            </a:r>
            <a:endParaRPr lang="en-GB" alt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016625" y="1576388"/>
            <a:ext cx="176213" cy="193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108700" y="2074863"/>
            <a:ext cx="84138" cy="147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70675" y="2133600"/>
            <a:ext cx="303213" cy="185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43663" y="2281238"/>
            <a:ext cx="125412" cy="1417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9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58" y="983619"/>
            <a:ext cx="4140200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658" y="1007587"/>
            <a:ext cx="4041249" cy="578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344488" y="115888"/>
            <a:ext cx="8347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ZA" altLang="en-US" b="1" dirty="0">
                <a:solidFill>
                  <a:schemeClr val="bg1"/>
                </a:solidFill>
              </a:rPr>
              <a:t>Municipal multicode sports grounds- Served and Unserved 2032</a:t>
            </a:r>
          </a:p>
          <a:p>
            <a:pPr eaLnBrk="1" hangingPunct="1"/>
            <a:r>
              <a:rPr lang="en-ZA" altLang="en-US" sz="2000" b="1" i="1" dirty="0">
                <a:solidFill>
                  <a:schemeClr val="bg1"/>
                </a:solidFill>
              </a:rPr>
              <a:t>(Constrained by distance (10km) &amp; capacity)</a:t>
            </a:r>
            <a:endParaRPr lang="en-GB" altLang="en-US" sz="2000" b="1" i="1" dirty="0">
              <a:solidFill>
                <a:schemeClr val="bg1"/>
              </a:solidFill>
            </a:endParaRP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1601788" y="5516563"/>
            <a:ext cx="172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ZA" altLang="en-US" dirty="0"/>
              <a:t>79% Served</a:t>
            </a:r>
            <a:endParaRPr lang="en-GB" altLang="en-US" dirty="0"/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170121" y="185922"/>
            <a:ext cx="8840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Municipal Multi - Code Sport Facilities</a:t>
            </a:r>
            <a:endParaRPr lang="en-US" altLang="en-US" sz="3600" b="1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heme/theme1.xml><?xml version="1.0" encoding="utf-8"?>
<a:theme xmlns:a="http://schemas.openxmlformats.org/drawingml/2006/main" name="1516 Budget Hearing Presentation">
  <a:themeElements>
    <a:clrScheme name="Custom 2">
      <a:dk1>
        <a:sysClr val="windowText" lastClr="000000"/>
      </a:dk1>
      <a:lt1>
        <a:sysClr val="window" lastClr="FFFFFF"/>
      </a:lt1>
      <a:dk2>
        <a:srgbClr val="BACF00"/>
      </a:dk2>
      <a:lt2>
        <a:srgbClr val="0098C5"/>
      </a:lt2>
      <a:accent1>
        <a:srgbClr val="C8006F"/>
      </a:accent1>
      <a:accent2>
        <a:srgbClr val="005870"/>
      </a:accent2>
      <a:accent3>
        <a:srgbClr val="446414"/>
      </a:accent3>
      <a:accent4>
        <a:srgbClr val="9D2235"/>
      </a:accent4>
      <a:accent5>
        <a:srgbClr val="47292E"/>
      </a:accent5>
      <a:accent6>
        <a:srgbClr val="98871F"/>
      </a:accent6>
      <a:hlink>
        <a:srgbClr val="C9571E"/>
      </a:hlink>
      <a:folHlink>
        <a:srgbClr val="63351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0DF7CEFED47C4081EBACCFBCE62303" ma:contentTypeVersion="1" ma:contentTypeDescription="Create a new document." ma:contentTypeScope="" ma:versionID="d248963deac00380932ed576ff414a4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50E020-75A7-4E6A-9302-BD7A668F1055}"/>
</file>

<file path=customXml/itemProps2.xml><?xml version="1.0" encoding="utf-8"?>
<ds:datastoreItem xmlns:ds="http://schemas.openxmlformats.org/officeDocument/2006/customXml" ds:itemID="{1E688910-3174-48D9-B6F7-CF2AA9D03FFC}"/>
</file>

<file path=customXml/itemProps3.xml><?xml version="1.0" encoding="utf-8"?>
<ds:datastoreItem xmlns:ds="http://schemas.openxmlformats.org/officeDocument/2006/customXml" ds:itemID="{D18FA98D-0BF1-4A52-9B52-21D3A4B23FFC}"/>
</file>

<file path=docProps/app.xml><?xml version="1.0" encoding="utf-8"?>
<Properties xmlns="http://schemas.openxmlformats.org/officeDocument/2006/extended-properties" xmlns:vt="http://schemas.openxmlformats.org/officeDocument/2006/docPropsVTypes">
  <Template>1516 Budget Hearing Presentation</Template>
  <TotalTime>1049</TotalTime>
  <Words>1098</Words>
  <Application>Microsoft Office PowerPoint</Application>
  <PresentationFormat>On-screen Show (4:3)</PresentationFormat>
  <Paragraphs>227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1516 Budget Hearing Presentation</vt:lpstr>
      <vt:lpstr>Cape Town BEPP – Addressing the backlogs and future demands for Social Amenities</vt:lpstr>
      <vt:lpstr>PowerPoint Presentation</vt:lpstr>
      <vt:lpstr>PowerPoint Presentation</vt:lpstr>
      <vt:lpstr>Current Situation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CAPITAL BUDGET -  EFF BASE ( COMMUNITY SERVICES)</vt:lpstr>
      <vt:lpstr>Community Services Capital Budget per Major Fund Source</vt:lpstr>
      <vt:lpstr>2014/15 CAPITAL BUDGET per MAJOR FUND SOURCE</vt:lpstr>
      <vt:lpstr>STAFF ATTRITION COMMUNITY SERVICES</vt:lpstr>
      <vt:lpstr> </vt:lpstr>
      <vt:lpstr>CURRENT CITY APPROACH</vt:lpstr>
      <vt:lpstr>PowerPoint Presentation</vt:lpstr>
      <vt:lpstr>PowerPoint Presentation</vt:lpstr>
      <vt:lpstr>Valhalla Park: Integrated Facilities Planning</vt:lpstr>
      <vt:lpstr>SUMMARY</vt:lpstr>
      <vt:lpstr>Questions that need to be answered / Discussion points</vt:lpstr>
    </vt:vector>
  </TitlesOfParts>
  <Company>City of Cape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Hearing Presentation</dc:title>
  <dc:creator>Faiez Votersen</dc:creator>
  <cp:lastModifiedBy>Peter Ahmad</cp:lastModifiedBy>
  <cp:revision>75</cp:revision>
  <cp:lastPrinted>2015-02-04T06:30:30Z</cp:lastPrinted>
  <dcterms:created xsi:type="dcterms:W3CDTF">2014-10-28T08:36:19Z</dcterms:created>
  <dcterms:modified xsi:type="dcterms:W3CDTF">2015-02-04T07:20:32Z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0x010100050DF7CEFED47C4081EBACCFBCE62303</vt:lpwstr>
  </property>
  <property fmtid="{D5CDD505-2E9C-101B-9397-08002B2CF9AE}" pid="4" name="Publish to CityForms?">
    <vt:lpwstr>Yes</vt:lpwstr>
  </property>
  <property fmtid="{D5CDD505-2E9C-101B-9397-08002B2CF9AE}" pid="5" name="Department">
    <vt:lpwstr>Communication</vt:lpwstr>
  </property>
  <property fmtid="{D5CDD505-2E9C-101B-9397-08002B2CF9AE}" pid="6" name="Owner">
    <vt:lpwstr>Creative Services</vt:lpwstr>
  </property>
  <property fmtid="{D5CDD505-2E9C-101B-9397-08002B2CF9AE}" pid="7" name="Category">
    <vt:lpwstr>General</vt:lpwstr>
  </property>
</Properties>
</file>